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85" r:id="rId4"/>
    <p:sldId id="260" r:id="rId5"/>
    <p:sldId id="267" r:id="rId6"/>
    <p:sldId id="268" r:id="rId7"/>
    <p:sldId id="261" r:id="rId8"/>
    <p:sldId id="271" r:id="rId9"/>
    <p:sldId id="274" r:id="rId10"/>
    <p:sldId id="263" r:id="rId11"/>
    <p:sldId id="264" r:id="rId12"/>
    <p:sldId id="265" r:id="rId13"/>
    <p:sldId id="272" r:id="rId14"/>
    <p:sldId id="276" r:id="rId15"/>
    <p:sldId id="269" r:id="rId16"/>
    <p:sldId id="284" r:id="rId17"/>
    <p:sldId id="277" r:id="rId18"/>
    <p:sldId id="280" r:id="rId19"/>
    <p:sldId id="281" r:id="rId20"/>
    <p:sldId id="282" r:id="rId21"/>
    <p:sldId id="270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clrMru>
    <a:srgbClr val="FF00FF"/>
    <a:srgbClr val="008000"/>
    <a:srgbClr val="FF6600"/>
    <a:srgbClr val="0099FF"/>
    <a:srgbClr val="0000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D9DCE0-0296-4E3D-9475-244EB3FE410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A1BB5-8497-45FF-B106-58001769F349}" type="slidenum">
              <a:rPr lang="en-US"/>
              <a:pPr/>
              <a:t>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0BE97F-D3E0-4B36-9E4C-10C74F69E474}" type="slidenum">
              <a:rPr lang="en-US"/>
              <a:pPr/>
              <a:t>8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C(q) = FC + cq….AC(q) = c +F/q – Means that for Average Costs, variable costs will directly change as output increases (related to quantity) but fixed costs will be spread over a greater output and thus better use is made of fixed resources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A74838-BD43-490C-9948-935330B7F714}" type="slidenum">
              <a:rPr lang="en-US"/>
              <a:pPr/>
              <a:t>12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MES- acts as a deterrent according to Bain – how large it is relative to industry output – MES was large enough to impede entry if a firm that entered with an MES plant would cause the price to fall and make its entry known to incumbents </a:t>
            </a:r>
          </a:p>
          <a:p>
            <a:endParaRPr lang="en-GB"/>
          </a:p>
          <a:p>
            <a:r>
              <a:rPr lang="en-GB"/>
              <a:t>The higher the MES- the less number of firms in the LR Oligopoly </a:t>
            </a:r>
          </a:p>
          <a:p>
            <a:endParaRPr lang="en-GB"/>
          </a:p>
          <a:p>
            <a:r>
              <a:rPr lang="en-GB"/>
              <a:t>Market concentration is expected to worsen as EOS increase (Internal) 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086713-9B19-4947-87FE-4DE8B104B48F}" type="slidenum">
              <a:rPr lang="en-US"/>
              <a:pPr/>
              <a:t>16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Market concentration grows – resulting in internal EOS due to the fact that industry output remains the same as before </a:t>
            </a:r>
          </a:p>
          <a:p>
            <a:r>
              <a:rPr lang="en-GB"/>
              <a:t>If Industry EOS are purely external </a:t>
            </a:r>
            <a:r>
              <a:rPr lang="en-GB">
                <a:sym typeface="Wingdings" pitchFamily="2" charset="2"/>
              </a:rPr>
              <a:t> no advantages to large firms – many small firms and be perfectly competitive</a:t>
            </a:r>
          </a:p>
          <a:p>
            <a:r>
              <a:rPr lang="en-GB">
                <a:sym typeface="Wingdings" pitchFamily="2" charset="2"/>
              </a:rPr>
              <a:t>If Industry EOS are purely internal  large firms have a cost advantage over small – lead to an imperfectly competitive market structure 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AB62F3-C28F-47EA-9AA5-003CDBCE2D02}" type="slidenum">
              <a:rPr lang="en-US"/>
              <a:pPr/>
              <a:t>17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Internal EOS – within the firm </a:t>
            </a:r>
          </a:p>
          <a:p>
            <a:r>
              <a:rPr lang="en-IE"/>
              <a:t>Wal*Mart movie – The High Cost of Low Price </a:t>
            </a:r>
          </a:p>
          <a:p>
            <a:r>
              <a:rPr lang="en-IE"/>
              <a:t>Schumpeterian Hypo – desirable to organise production in large firms because such a system is conductive to tech advance </a:t>
            </a:r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56CC2C-3523-4D9F-9B04-F1788735AC78}" type="slidenum">
              <a:rPr lang="en-US"/>
              <a:pPr/>
              <a:t>19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External EOS- outside the firm but within the industry [Common to all firms in the industry]  </a:t>
            </a:r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1C6629-083D-404C-972B-2CE6164BBB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40374-7356-441E-8E9D-5B4DE00BF8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A358E-70F6-40B2-AE3D-9D9A1DC62F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B654A5-B427-4C73-9800-714301DFEF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70D1E-4FD6-48A7-9530-EF05C6FFCB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54587-CF48-471D-9A66-66BD8CF2A7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103A2-EA60-477A-A8ED-57227F8472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0FEBD-6E0F-4D6A-9199-754E177576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B38BA2-BE87-4DA8-AD28-0B5A417D45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DB131-C950-43AF-B363-DB57AB9816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93BBA-E157-460E-931B-D5760B7C71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08B9FB-AA65-4395-8696-48602F7E4FF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812F-D7CD-4B9A-A4A1-8F2D00804CFA}" type="slidenum">
              <a:rPr lang="en-US"/>
              <a:pPr/>
              <a:t>1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2492896"/>
            <a:ext cx="8280920" cy="1830065"/>
          </a:xfrm>
        </p:spPr>
        <p:txBody>
          <a:bodyPr/>
          <a:lstStyle/>
          <a:p>
            <a:r>
              <a:rPr lang="en-GB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Economics 101 </a:t>
            </a:r>
            <a:r>
              <a:rPr lang="en-GB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(#3) </a:t>
            </a:r>
            <a:r>
              <a:rPr lang="en-GB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/>
            </a:r>
            <a:br>
              <a:rPr lang="en-GB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</a:br>
            <a:r>
              <a:rPr lang="en-GB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Economy </a:t>
            </a:r>
            <a:r>
              <a:rPr lang="en-GB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of Scale </a:t>
            </a:r>
            <a:endParaRPr lang="en-US" sz="4000" dirty="0"/>
          </a:p>
        </p:txBody>
      </p:sp>
      <p:pic>
        <p:nvPicPr>
          <p:cNvPr id="2071" name="Picture 23" descr="C:\Users\Darren\Desktop\PIIGSTY\Headed Logos High Qual\piigsBannerFINAL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581128"/>
            <a:ext cx="7812360" cy="1406296"/>
          </a:xfrm>
          <a:prstGeom prst="rect">
            <a:avLst/>
          </a:prstGeom>
          <a:noFill/>
        </p:spPr>
      </p:pic>
      <p:pic>
        <p:nvPicPr>
          <p:cNvPr id="2073" name="Picture 25" descr="C:\Users\Darren\Desktop\PIIGSTY\PIIGSty Category Logos\Piigs_Icon_Economics101-BLAN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32656"/>
            <a:ext cx="2592288" cy="2507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9BD-0D03-4BF9-9A0B-43F4228C5398}" type="slidenum">
              <a:rPr lang="en-US"/>
              <a:pPr/>
              <a:t>2</a:t>
            </a:fld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850900"/>
          </a:xfrm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Outline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b="1">
                <a:solidFill>
                  <a:schemeClr val="bg2"/>
                </a:solidFill>
                <a:latin typeface="Calibri" pitchFamily="34" charset="0"/>
              </a:rPr>
              <a:t>Definition </a:t>
            </a:r>
          </a:p>
          <a:p>
            <a:pPr marL="609600" indent="-609600">
              <a:buFontTx/>
              <a:buNone/>
            </a:pPr>
            <a:r>
              <a:rPr lang="en-GB" b="1">
                <a:solidFill>
                  <a:schemeClr val="bg2"/>
                </a:solidFill>
                <a:latin typeface="Calibri" pitchFamily="34" charset="0"/>
              </a:rPr>
              <a:t>2.   Short Run Average Cost (SRAC) </a:t>
            </a:r>
          </a:p>
          <a:p>
            <a:pPr marL="609600" indent="-609600">
              <a:buFontTx/>
              <a:buNone/>
            </a:pPr>
            <a:r>
              <a:rPr lang="en-GB" b="1">
                <a:solidFill>
                  <a:schemeClr val="bg2"/>
                </a:solidFill>
                <a:latin typeface="Calibri" pitchFamily="34" charset="0"/>
              </a:rPr>
              <a:t>3.   Long Run Average Cost (LRAC) </a:t>
            </a:r>
          </a:p>
          <a:p>
            <a:pPr marL="609600" indent="-609600">
              <a:buFontTx/>
              <a:buNone/>
            </a:pPr>
            <a:r>
              <a:rPr lang="en-GB" b="1">
                <a:solidFill>
                  <a:schemeClr val="bg2"/>
                </a:solidFill>
                <a:latin typeface="Calibri" pitchFamily="34" charset="0"/>
              </a:rPr>
              <a:t>4.   Internal Economies/Diseconomies of Scale</a:t>
            </a:r>
          </a:p>
          <a:p>
            <a:pPr marL="609600" indent="-609600">
              <a:buFontTx/>
              <a:buNone/>
            </a:pPr>
            <a:r>
              <a:rPr lang="en-GB" b="1">
                <a:solidFill>
                  <a:schemeClr val="bg2"/>
                </a:solidFill>
                <a:latin typeface="Calibri" pitchFamily="34" charset="0"/>
              </a:rPr>
              <a:t>5.   External Economies/Diseconomies of Scale</a:t>
            </a:r>
          </a:p>
          <a:p>
            <a:pPr marL="609600" indent="-609600">
              <a:buFontTx/>
              <a:buNone/>
            </a:pPr>
            <a:r>
              <a:rPr lang="en-GB" b="1">
                <a:solidFill>
                  <a:schemeClr val="bg2"/>
                </a:solidFill>
                <a:latin typeface="Calibri" pitchFamily="34" charset="0"/>
              </a:rPr>
              <a:t>6.   Summary/Overview</a:t>
            </a:r>
            <a:r>
              <a:rPr lang="en-GB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</a:t>
            </a: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ED237-BD71-4BE3-8BA6-CC79EF170B2B}" type="slidenum">
              <a:rPr lang="en-US"/>
              <a:pPr/>
              <a:t>3</a:t>
            </a:fld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3600" b="1" dirty="0">
                <a:solidFill>
                  <a:srgbClr val="FF0000"/>
                </a:solidFill>
                <a:latin typeface="Calibri" pitchFamily="34" charset="0"/>
              </a:rPr>
              <a:t>Economies of Scale</a:t>
            </a:r>
          </a:p>
          <a:p>
            <a:pPr algn="ctr">
              <a:buFontTx/>
              <a:buNone/>
            </a:pPr>
            <a:r>
              <a:rPr lang="en-GB" b="1" i="1" dirty="0">
                <a:latin typeface="Calibri" pitchFamily="34" charset="0"/>
              </a:rPr>
              <a:t> </a:t>
            </a:r>
            <a:endParaRPr lang="en-GB" b="1" i="1" dirty="0" smtClean="0">
              <a:latin typeface="Calibri" pitchFamily="34" charset="0"/>
            </a:endParaRPr>
          </a:p>
          <a:p>
            <a:pPr algn="ctr">
              <a:buFontTx/>
              <a:buNone/>
            </a:pPr>
            <a:r>
              <a:rPr lang="en-GB" b="1" i="1" dirty="0" smtClean="0">
                <a:latin typeface="Calibri" pitchFamily="34" charset="0"/>
              </a:rPr>
              <a:t> </a:t>
            </a:r>
            <a:r>
              <a:rPr lang="en-GB" b="1" i="1" dirty="0">
                <a:latin typeface="Calibri" pitchFamily="34" charset="0"/>
              </a:rPr>
              <a:t>Factors</a:t>
            </a:r>
            <a:r>
              <a:rPr lang="en-GB" b="1" dirty="0">
                <a:latin typeface="Calibri" pitchFamily="34" charset="0"/>
              </a:rPr>
              <a:t> which make it </a:t>
            </a:r>
            <a:r>
              <a:rPr lang="en-GB" b="1" i="1" dirty="0">
                <a:latin typeface="Calibri" pitchFamily="34" charset="0"/>
              </a:rPr>
              <a:t>cheaper</a:t>
            </a:r>
            <a:r>
              <a:rPr lang="en-GB" b="1" dirty="0">
                <a:latin typeface="Calibri" pitchFamily="34" charset="0"/>
              </a:rPr>
              <a:t> for larger companies to produce goods </a:t>
            </a:r>
            <a:endParaRPr lang="en-GB" b="1" dirty="0" smtClean="0">
              <a:latin typeface="Calibri" pitchFamily="34" charset="0"/>
            </a:endParaRPr>
          </a:p>
          <a:p>
            <a:pPr algn="ctr">
              <a:buFontTx/>
              <a:buNone/>
            </a:pPr>
            <a:r>
              <a:rPr lang="en-GB" b="1" dirty="0" smtClean="0">
                <a:latin typeface="Calibri" pitchFamily="34" charset="0"/>
              </a:rPr>
              <a:t>than </a:t>
            </a:r>
            <a:r>
              <a:rPr lang="en-GB" b="1" dirty="0">
                <a:latin typeface="Calibri" pitchFamily="34" charset="0"/>
              </a:rPr>
              <a:t>smaller ones</a:t>
            </a:r>
            <a:r>
              <a:rPr lang="en-GB" dirty="0">
                <a:latin typeface="Calibri" pitchFamily="34" charset="0"/>
              </a:rPr>
              <a:t> </a:t>
            </a:r>
            <a:endParaRPr lang="en-GB" dirty="0" smtClean="0">
              <a:latin typeface="Calibri" pitchFamily="34" charset="0"/>
            </a:endParaRPr>
          </a:p>
          <a:p>
            <a:pPr algn="ctr">
              <a:buFontTx/>
              <a:buNone/>
            </a:pPr>
            <a:endParaRPr lang="en-GB" dirty="0">
              <a:latin typeface="Calibri" pitchFamily="34" charset="0"/>
            </a:endParaRPr>
          </a:p>
          <a:p>
            <a:pPr algn="ctr">
              <a:buFontTx/>
              <a:buNone/>
            </a:pPr>
            <a:r>
              <a:rPr lang="en-GB" sz="1600" dirty="0">
                <a:latin typeface="Calibri" pitchFamily="34" charset="0"/>
              </a:rPr>
              <a:t>i.e. </a:t>
            </a:r>
            <a:r>
              <a:rPr lang="en-GB" sz="2400" dirty="0">
                <a:latin typeface="Calibri" pitchFamily="34" charset="0"/>
              </a:rPr>
              <a:t>why do </a:t>
            </a:r>
            <a:r>
              <a:rPr lang="en-GB" sz="2400" b="1" i="1" dirty="0">
                <a:latin typeface="Calibri" pitchFamily="34" charset="0"/>
              </a:rPr>
              <a:t>larger</a:t>
            </a:r>
            <a:r>
              <a:rPr lang="en-GB" sz="2400" dirty="0">
                <a:latin typeface="Calibri" pitchFamily="34" charset="0"/>
              </a:rPr>
              <a:t> companies have cost advantages </a:t>
            </a:r>
            <a:endParaRPr lang="en-GB" sz="2400" dirty="0" smtClean="0">
              <a:latin typeface="Calibri" pitchFamily="34" charset="0"/>
            </a:endParaRPr>
          </a:p>
          <a:p>
            <a:pPr algn="ctr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over </a:t>
            </a:r>
            <a:r>
              <a:rPr lang="en-GB" sz="2400" b="1" i="1" dirty="0">
                <a:latin typeface="Calibri" pitchFamily="34" charset="0"/>
              </a:rPr>
              <a:t>smaller </a:t>
            </a:r>
            <a:r>
              <a:rPr lang="en-GB" sz="2400" dirty="0">
                <a:latin typeface="Calibri" pitchFamily="34" charset="0"/>
              </a:rPr>
              <a:t>companies 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BFD7-F4FD-4BA4-98F9-2E8815B07872}" type="slidenum">
              <a:rPr lang="en-US"/>
              <a:pPr/>
              <a:t>4</a:t>
            </a:fld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302625" cy="4537075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endParaRPr lang="en-GB" sz="2000" dirty="0">
              <a:latin typeface="Calibri" pitchFamily="34" charset="0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GB" sz="2000" i="1" dirty="0">
                <a:latin typeface="Calibri" pitchFamily="34" charset="0"/>
              </a:rPr>
              <a:t>Since the 1980s, </a:t>
            </a:r>
            <a:r>
              <a:rPr lang="en-GB" sz="2000" i="1" dirty="0" err="1">
                <a:latin typeface="Calibri" pitchFamily="34" charset="0"/>
              </a:rPr>
              <a:t>Wal</a:t>
            </a:r>
            <a:r>
              <a:rPr lang="en-GB" sz="2000" i="1" dirty="0">
                <a:latin typeface="Calibri" pitchFamily="34" charset="0"/>
              </a:rPr>
              <a:t>*Mart Stores have appears in every community in America. </a:t>
            </a:r>
            <a:r>
              <a:rPr lang="en-GB" sz="2000" i="1" dirty="0" err="1">
                <a:latin typeface="Calibri" pitchFamily="34" charset="0"/>
              </a:rPr>
              <a:t>Wal</a:t>
            </a:r>
            <a:r>
              <a:rPr lang="en-GB" sz="2000" i="1" dirty="0">
                <a:latin typeface="Calibri" pitchFamily="34" charset="0"/>
              </a:rPr>
              <a:t>*Mart buys their goods in large quantities and therefore at cheaper prices. </a:t>
            </a:r>
            <a:r>
              <a:rPr lang="en-GB" sz="2000" i="1" dirty="0" err="1">
                <a:latin typeface="Calibri" pitchFamily="34" charset="0"/>
              </a:rPr>
              <a:t>Wal</a:t>
            </a:r>
            <a:r>
              <a:rPr lang="en-GB" sz="2000" i="1" dirty="0">
                <a:latin typeface="Calibri" pitchFamily="34" charset="0"/>
              </a:rPr>
              <a:t>*Mart locates its stores where land prices are low, usually outside of the community business district. Many customers shop at </a:t>
            </a:r>
            <a:r>
              <a:rPr lang="en-GB" sz="2000" i="1" dirty="0" err="1">
                <a:latin typeface="Calibri" pitchFamily="34" charset="0"/>
              </a:rPr>
              <a:t>Wal</a:t>
            </a:r>
            <a:r>
              <a:rPr lang="en-GB" sz="2000" i="1" dirty="0">
                <a:latin typeface="Calibri" pitchFamily="34" charset="0"/>
              </a:rPr>
              <a:t>*Mart because of low prices and free parking. Local retailers, like the neighbourhood drug store, often go out of business because they lose customers. 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GB" sz="2000" i="1" dirty="0">
              <a:latin typeface="Calibri" pitchFamily="34" charset="0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What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does this story demonstrate?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en-GB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0" indent="0">
              <a:lnSpc>
                <a:spcPct val="80000"/>
              </a:lnSpc>
              <a:buFontTx/>
              <a:buAutoNum type="alphaLcParenBoth"/>
            </a:pPr>
            <a:r>
              <a:rPr lang="en-GB" sz="2000" b="1" dirty="0">
                <a:latin typeface="Calibri" pitchFamily="34" charset="0"/>
              </a:rPr>
              <a:t>  Consumers are boycotting local retailers</a:t>
            </a:r>
          </a:p>
          <a:p>
            <a:pPr marL="0" indent="0">
              <a:lnSpc>
                <a:spcPct val="80000"/>
              </a:lnSpc>
              <a:buFontTx/>
              <a:buAutoNum type="alphaLcParenBoth"/>
            </a:pPr>
            <a:r>
              <a:rPr lang="en-GB" sz="2000" b="1" dirty="0">
                <a:latin typeface="Calibri" pitchFamily="34" charset="0"/>
              </a:rPr>
              <a:t>  </a:t>
            </a:r>
            <a:r>
              <a:rPr lang="en-GB" sz="2000" b="1" dirty="0" err="1">
                <a:latin typeface="Calibri" pitchFamily="34" charset="0"/>
              </a:rPr>
              <a:t>Wal</a:t>
            </a:r>
            <a:r>
              <a:rPr lang="en-GB" sz="2000" b="1" dirty="0">
                <a:latin typeface="Calibri" pitchFamily="34" charset="0"/>
              </a:rPr>
              <a:t>*Mart engages in illegal acts of monopolisation</a:t>
            </a:r>
          </a:p>
          <a:p>
            <a:pPr marL="0" indent="0">
              <a:lnSpc>
                <a:spcPct val="80000"/>
              </a:lnSpc>
              <a:buFontTx/>
              <a:buAutoNum type="alphaLcParenBoth"/>
            </a:pPr>
            <a:r>
              <a:rPr lang="en-GB" sz="2000" b="1" dirty="0">
                <a:latin typeface="Calibri" pitchFamily="34" charset="0"/>
              </a:rPr>
              <a:t>  There are diseconomies of scale in retail sales</a:t>
            </a:r>
          </a:p>
          <a:p>
            <a:pPr marL="0" indent="0">
              <a:lnSpc>
                <a:spcPct val="80000"/>
              </a:lnSpc>
              <a:buFontTx/>
              <a:buAutoNum type="alphaLcParenBoth"/>
            </a:pPr>
            <a:r>
              <a:rPr lang="en-GB" sz="2000" b="1" dirty="0">
                <a:solidFill>
                  <a:srgbClr val="FF0000"/>
                </a:solidFill>
                <a:latin typeface="Calibri" pitchFamily="34" charset="0"/>
              </a:rPr>
              <a:t>  There are economies of scale in retail sales</a:t>
            </a:r>
          </a:p>
          <a:p>
            <a:pPr marL="0" indent="0">
              <a:lnSpc>
                <a:spcPct val="80000"/>
              </a:lnSpc>
              <a:buFontTx/>
              <a:buAutoNum type="alphaLcParenBoth"/>
            </a:pPr>
            <a:r>
              <a:rPr lang="en-GB" sz="2000" b="1" dirty="0">
                <a:latin typeface="Calibri" pitchFamily="34" charset="0"/>
              </a:rPr>
              <a:t>  </a:t>
            </a:r>
            <a:r>
              <a:rPr lang="en-GB" sz="2000" b="1" dirty="0" err="1">
                <a:latin typeface="Calibri" pitchFamily="34" charset="0"/>
              </a:rPr>
              <a:t>Wal</a:t>
            </a:r>
            <a:r>
              <a:rPr lang="en-GB" sz="2000" b="1" dirty="0">
                <a:latin typeface="Calibri" pitchFamily="34" charset="0"/>
              </a:rPr>
              <a:t>*Mart is managed by ruthless business people</a:t>
            </a:r>
            <a:r>
              <a:rPr lang="en-GB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endParaRPr lang="en-US" sz="2000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33375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4849813"/>
            <a:ext cx="2376488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950" y="260350"/>
            <a:ext cx="1512888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0338" y="549275"/>
            <a:ext cx="39401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50" y="3357563"/>
            <a:ext cx="1044575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0DC19-F705-48AD-B0E7-A1C720E390C8}" type="slidenum">
              <a:rPr lang="en-US"/>
              <a:pPr/>
              <a:t>5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Definition  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784725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Where </a:t>
            </a:r>
            <a:r>
              <a:rPr lang="en-GB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do economies of scale (EOS) occur in these diagrams? </a:t>
            </a:r>
          </a:p>
        </p:txBody>
      </p:sp>
      <p:sp>
        <p:nvSpPr>
          <p:cNvPr id="13316" name="Arc 4"/>
          <p:cNvSpPr>
            <a:spLocks/>
          </p:cNvSpPr>
          <p:nvPr/>
        </p:nvSpPr>
        <p:spPr bwMode="auto">
          <a:xfrm rot="-733746" flipH="1" flipV="1">
            <a:off x="1692275" y="2205038"/>
            <a:ext cx="2443163" cy="1568450"/>
          </a:xfrm>
          <a:custGeom>
            <a:avLst/>
            <a:gdLst>
              <a:gd name="G0" fmla="+- 19921 0 0"/>
              <a:gd name="G1" fmla="+- 21600 0 0"/>
              <a:gd name="G2" fmla="+- 21600 0 0"/>
              <a:gd name="T0" fmla="*/ 0 w 41521"/>
              <a:gd name="T1" fmla="*/ 13250 h 21600"/>
              <a:gd name="T2" fmla="*/ 41521 w 41521"/>
              <a:gd name="T3" fmla="*/ 21597 h 21600"/>
              <a:gd name="T4" fmla="*/ 19921 w 4152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521" h="21600" fill="none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49" y="0"/>
                  <a:pt x="41519" y="9668"/>
                  <a:pt x="41520" y="21597"/>
                </a:cubicBezTo>
              </a:path>
              <a:path w="41521" h="21600" stroke="0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49" y="0"/>
                  <a:pt x="41519" y="9668"/>
                  <a:pt x="41520" y="21597"/>
                </a:cubicBezTo>
                <a:lnTo>
                  <a:pt x="19921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US" sz="320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851275" y="2205038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AC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 rot="-787566">
            <a:off x="1619250" y="25654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 rot="1177817">
            <a:off x="1547813" y="2276475"/>
            <a:ext cx="2889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 rot="-129479">
            <a:off x="2124075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 rot="-529073">
            <a:off x="1835150" y="28527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2843213" y="2133600"/>
            <a:ext cx="0" cy="2159000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1187450" y="2205038"/>
            <a:ext cx="0" cy="20653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1187450" y="4292600"/>
            <a:ext cx="33115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250825" y="2133600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Unit Cost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£</a:t>
            </a:r>
          </a:p>
        </p:txBody>
      </p:sp>
      <p:sp>
        <p:nvSpPr>
          <p:cNvPr id="13336" name="Text Box 24"/>
          <p:cNvSpPr txBox="1">
            <a:spLocks noChangeArrowheads="1"/>
          </p:cNvSpPr>
          <p:nvPr/>
        </p:nvSpPr>
        <p:spPr bwMode="auto">
          <a:xfrm>
            <a:off x="3851275" y="4292600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 rot="-129479">
            <a:off x="2411413" y="32131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>
            <a:off x="5003800" y="4292600"/>
            <a:ext cx="33115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>
            <a:off x="5003800" y="2205038"/>
            <a:ext cx="0" cy="20653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7667625" y="4292600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44" name="Line 32"/>
          <p:cNvSpPr>
            <a:spLocks noChangeShapeType="1"/>
          </p:cNvSpPr>
          <p:nvPr/>
        </p:nvSpPr>
        <p:spPr bwMode="auto">
          <a:xfrm>
            <a:off x="6300788" y="3644900"/>
            <a:ext cx="792162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3345" name="Arc 33"/>
          <p:cNvSpPr>
            <a:spLocks/>
          </p:cNvSpPr>
          <p:nvPr/>
        </p:nvSpPr>
        <p:spPr bwMode="auto">
          <a:xfrm flipV="1">
            <a:off x="7092950" y="2636838"/>
            <a:ext cx="1079500" cy="10080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471"/>
              <a:gd name="T1" fmla="*/ 0 h 21600"/>
              <a:gd name="T2" fmla="*/ 21471 w 21471"/>
              <a:gd name="T3" fmla="*/ 19246 h 21600"/>
              <a:gd name="T4" fmla="*/ 0 w 2147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71" h="21600" fill="none" extrusionOk="0">
                <a:moveTo>
                  <a:pt x="-1" y="0"/>
                </a:moveTo>
                <a:cubicBezTo>
                  <a:pt x="11018" y="0"/>
                  <a:pt x="20270" y="8293"/>
                  <a:pt x="21471" y="19245"/>
                </a:cubicBezTo>
              </a:path>
              <a:path w="21471" h="21600" stroke="0" extrusionOk="0">
                <a:moveTo>
                  <a:pt x="-1" y="0"/>
                </a:moveTo>
                <a:cubicBezTo>
                  <a:pt x="11018" y="0"/>
                  <a:pt x="20270" y="8293"/>
                  <a:pt x="21471" y="19245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3346" name="Arc 34"/>
          <p:cNvSpPr>
            <a:spLocks/>
          </p:cNvSpPr>
          <p:nvPr/>
        </p:nvSpPr>
        <p:spPr bwMode="auto">
          <a:xfrm flipH="1" flipV="1">
            <a:off x="5219700" y="2636838"/>
            <a:ext cx="1154113" cy="10080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>
            <a:off x="6300788" y="2133600"/>
            <a:ext cx="0" cy="2159000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3348" name="Line 36"/>
          <p:cNvSpPr>
            <a:spLocks noChangeShapeType="1"/>
          </p:cNvSpPr>
          <p:nvPr/>
        </p:nvSpPr>
        <p:spPr bwMode="auto">
          <a:xfrm>
            <a:off x="7164388" y="2133600"/>
            <a:ext cx="0" cy="2159000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3350" name="Text Box 38"/>
          <p:cNvSpPr txBox="1">
            <a:spLocks noChangeArrowheads="1"/>
          </p:cNvSpPr>
          <p:nvPr/>
        </p:nvSpPr>
        <p:spPr bwMode="auto">
          <a:xfrm>
            <a:off x="7885113" y="2276475"/>
            <a:ext cx="792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AC</a:t>
            </a:r>
          </a:p>
        </p:txBody>
      </p:sp>
      <p:sp>
        <p:nvSpPr>
          <p:cNvPr id="13351" name="Text Box 39"/>
          <p:cNvSpPr txBox="1">
            <a:spLocks noChangeArrowheads="1"/>
          </p:cNvSpPr>
          <p:nvPr/>
        </p:nvSpPr>
        <p:spPr bwMode="auto">
          <a:xfrm rot="-529073">
            <a:off x="5076825" y="23495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52" name="Text Box 40"/>
          <p:cNvSpPr txBox="1">
            <a:spLocks noChangeArrowheads="1"/>
          </p:cNvSpPr>
          <p:nvPr/>
        </p:nvSpPr>
        <p:spPr bwMode="auto">
          <a:xfrm rot="-529073">
            <a:off x="5219700" y="26368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53" name="Text Box 41"/>
          <p:cNvSpPr txBox="1">
            <a:spLocks noChangeArrowheads="1"/>
          </p:cNvSpPr>
          <p:nvPr/>
        </p:nvSpPr>
        <p:spPr bwMode="auto">
          <a:xfrm rot="-1567684">
            <a:off x="5435600" y="2924175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54" name="Text Box 42"/>
          <p:cNvSpPr txBox="1">
            <a:spLocks noChangeArrowheads="1"/>
          </p:cNvSpPr>
          <p:nvPr/>
        </p:nvSpPr>
        <p:spPr bwMode="auto">
          <a:xfrm rot="-1660826">
            <a:off x="5724525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3355" name="Text Box 43"/>
          <p:cNvSpPr txBox="1">
            <a:spLocks noChangeArrowheads="1"/>
          </p:cNvSpPr>
          <p:nvPr/>
        </p:nvSpPr>
        <p:spPr bwMode="auto">
          <a:xfrm>
            <a:off x="900113" y="4221163"/>
            <a:ext cx="2889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  <a:cs typeface="Times New Roman" pitchFamily="18" charset="0"/>
              </a:rPr>
              <a:t>0</a:t>
            </a:r>
          </a:p>
        </p:txBody>
      </p:sp>
      <p:sp>
        <p:nvSpPr>
          <p:cNvPr id="13356" name="Text Box 44"/>
          <p:cNvSpPr txBox="1">
            <a:spLocks noChangeArrowheads="1"/>
          </p:cNvSpPr>
          <p:nvPr/>
        </p:nvSpPr>
        <p:spPr bwMode="auto">
          <a:xfrm>
            <a:off x="4787900" y="4292600"/>
            <a:ext cx="2889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  <a:cs typeface="Times New Roman" pitchFamily="18" charset="0"/>
              </a:rPr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91F30-88A5-411A-B50D-B13023F36930}" type="slidenum">
              <a:rPr lang="en-US"/>
              <a:pPr/>
              <a:t>6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Definition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468313" y="1125538"/>
            <a:ext cx="82296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GB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Where </a:t>
            </a:r>
            <a:r>
              <a:rPr lang="en-GB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do economies of scale (EOS) occur in these diagrams? </a:t>
            </a:r>
          </a:p>
        </p:txBody>
      </p:sp>
      <p:sp>
        <p:nvSpPr>
          <p:cNvPr id="15396" name="Arc 36"/>
          <p:cNvSpPr>
            <a:spLocks/>
          </p:cNvSpPr>
          <p:nvPr/>
        </p:nvSpPr>
        <p:spPr bwMode="auto">
          <a:xfrm rot="-733746" flipH="1" flipV="1">
            <a:off x="1692275" y="2205038"/>
            <a:ext cx="2443163" cy="1568450"/>
          </a:xfrm>
          <a:custGeom>
            <a:avLst/>
            <a:gdLst>
              <a:gd name="G0" fmla="+- 19921 0 0"/>
              <a:gd name="G1" fmla="+- 21600 0 0"/>
              <a:gd name="G2" fmla="+- 21600 0 0"/>
              <a:gd name="T0" fmla="*/ 0 w 41521"/>
              <a:gd name="T1" fmla="*/ 13250 h 21600"/>
              <a:gd name="T2" fmla="*/ 41521 w 41521"/>
              <a:gd name="T3" fmla="*/ 21597 h 21600"/>
              <a:gd name="T4" fmla="*/ 19921 w 4152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521" h="21600" fill="none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49" y="0"/>
                  <a:pt x="41519" y="9668"/>
                  <a:pt x="41520" y="21597"/>
                </a:cubicBezTo>
              </a:path>
              <a:path w="41521" h="21600" stroke="0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49" y="0"/>
                  <a:pt x="41519" y="9668"/>
                  <a:pt x="41520" y="21597"/>
                </a:cubicBezTo>
                <a:lnTo>
                  <a:pt x="19921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US" sz="3200"/>
          </a:p>
        </p:txBody>
      </p:sp>
      <p:sp>
        <p:nvSpPr>
          <p:cNvPr id="15397" name="Text Box 37"/>
          <p:cNvSpPr txBox="1">
            <a:spLocks noChangeArrowheads="1"/>
          </p:cNvSpPr>
          <p:nvPr/>
        </p:nvSpPr>
        <p:spPr bwMode="auto">
          <a:xfrm>
            <a:off x="3924300" y="2205038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AC</a:t>
            </a: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 rot="-787566">
            <a:off x="1619250" y="25654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399" name="Text Box 39"/>
          <p:cNvSpPr txBox="1">
            <a:spLocks noChangeArrowheads="1"/>
          </p:cNvSpPr>
          <p:nvPr/>
        </p:nvSpPr>
        <p:spPr bwMode="auto">
          <a:xfrm rot="1177817">
            <a:off x="1547813" y="2276475"/>
            <a:ext cx="2889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400" name="Text Box 40"/>
          <p:cNvSpPr txBox="1">
            <a:spLocks noChangeArrowheads="1"/>
          </p:cNvSpPr>
          <p:nvPr/>
        </p:nvSpPr>
        <p:spPr bwMode="auto">
          <a:xfrm rot="-129479">
            <a:off x="2124075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401" name="Text Box 41"/>
          <p:cNvSpPr txBox="1">
            <a:spLocks noChangeArrowheads="1"/>
          </p:cNvSpPr>
          <p:nvPr/>
        </p:nvSpPr>
        <p:spPr bwMode="auto">
          <a:xfrm rot="-529073">
            <a:off x="1835150" y="28527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402" name="Line 42"/>
          <p:cNvSpPr>
            <a:spLocks noChangeShapeType="1"/>
          </p:cNvSpPr>
          <p:nvPr/>
        </p:nvSpPr>
        <p:spPr bwMode="auto">
          <a:xfrm>
            <a:off x="2843213" y="2133600"/>
            <a:ext cx="0" cy="2159000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03" name="Line 43"/>
          <p:cNvSpPr>
            <a:spLocks noChangeShapeType="1"/>
          </p:cNvSpPr>
          <p:nvPr/>
        </p:nvSpPr>
        <p:spPr bwMode="auto">
          <a:xfrm>
            <a:off x="1187450" y="2205038"/>
            <a:ext cx="0" cy="20653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04" name="Line 44"/>
          <p:cNvSpPr>
            <a:spLocks noChangeShapeType="1"/>
          </p:cNvSpPr>
          <p:nvPr/>
        </p:nvSpPr>
        <p:spPr bwMode="auto">
          <a:xfrm>
            <a:off x="1187450" y="4292600"/>
            <a:ext cx="33115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05" name="Text Box 45"/>
          <p:cNvSpPr txBox="1">
            <a:spLocks noChangeArrowheads="1"/>
          </p:cNvSpPr>
          <p:nvPr/>
        </p:nvSpPr>
        <p:spPr bwMode="auto">
          <a:xfrm>
            <a:off x="3851275" y="4292600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406" name="Text Box 46"/>
          <p:cNvSpPr txBox="1">
            <a:spLocks noChangeArrowheads="1"/>
          </p:cNvSpPr>
          <p:nvPr/>
        </p:nvSpPr>
        <p:spPr bwMode="auto">
          <a:xfrm rot="-129479">
            <a:off x="2411413" y="32131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407" name="Line 47"/>
          <p:cNvSpPr>
            <a:spLocks noChangeShapeType="1"/>
          </p:cNvSpPr>
          <p:nvPr/>
        </p:nvSpPr>
        <p:spPr bwMode="auto">
          <a:xfrm>
            <a:off x="5003800" y="4292600"/>
            <a:ext cx="33115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08" name="Line 48"/>
          <p:cNvSpPr>
            <a:spLocks noChangeShapeType="1"/>
          </p:cNvSpPr>
          <p:nvPr/>
        </p:nvSpPr>
        <p:spPr bwMode="auto">
          <a:xfrm>
            <a:off x="5003800" y="2205038"/>
            <a:ext cx="0" cy="20653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09" name="Text Box 49"/>
          <p:cNvSpPr txBox="1">
            <a:spLocks noChangeArrowheads="1"/>
          </p:cNvSpPr>
          <p:nvPr/>
        </p:nvSpPr>
        <p:spPr bwMode="auto">
          <a:xfrm>
            <a:off x="7667625" y="4292600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410" name="Line 50"/>
          <p:cNvSpPr>
            <a:spLocks noChangeShapeType="1"/>
          </p:cNvSpPr>
          <p:nvPr/>
        </p:nvSpPr>
        <p:spPr bwMode="auto">
          <a:xfrm>
            <a:off x="6300788" y="3644900"/>
            <a:ext cx="792162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11" name="Arc 51"/>
          <p:cNvSpPr>
            <a:spLocks/>
          </p:cNvSpPr>
          <p:nvPr/>
        </p:nvSpPr>
        <p:spPr bwMode="auto">
          <a:xfrm flipV="1">
            <a:off x="7092950" y="2636838"/>
            <a:ext cx="1079500" cy="10080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471"/>
              <a:gd name="T1" fmla="*/ 0 h 21600"/>
              <a:gd name="T2" fmla="*/ 21471 w 21471"/>
              <a:gd name="T3" fmla="*/ 19246 h 21600"/>
              <a:gd name="T4" fmla="*/ 0 w 2147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71" h="21600" fill="none" extrusionOk="0">
                <a:moveTo>
                  <a:pt x="-1" y="0"/>
                </a:moveTo>
                <a:cubicBezTo>
                  <a:pt x="11018" y="0"/>
                  <a:pt x="20270" y="8293"/>
                  <a:pt x="21471" y="19245"/>
                </a:cubicBezTo>
              </a:path>
              <a:path w="21471" h="21600" stroke="0" extrusionOk="0">
                <a:moveTo>
                  <a:pt x="-1" y="0"/>
                </a:moveTo>
                <a:cubicBezTo>
                  <a:pt x="11018" y="0"/>
                  <a:pt x="20270" y="8293"/>
                  <a:pt x="21471" y="19245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412" name="Arc 52"/>
          <p:cNvSpPr>
            <a:spLocks/>
          </p:cNvSpPr>
          <p:nvPr/>
        </p:nvSpPr>
        <p:spPr bwMode="auto">
          <a:xfrm flipH="1" flipV="1">
            <a:off x="5219700" y="2636838"/>
            <a:ext cx="1154113" cy="10080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5413" name="Line 53"/>
          <p:cNvSpPr>
            <a:spLocks noChangeShapeType="1"/>
          </p:cNvSpPr>
          <p:nvPr/>
        </p:nvSpPr>
        <p:spPr bwMode="auto">
          <a:xfrm>
            <a:off x="6300788" y="2133600"/>
            <a:ext cx="0" cy="2159000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7885113" y="2276475"/>
            <a:ext cx="792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AC</a:t>
            </a: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 rot="-529073">
            <a:off x="5076825" y="23495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417" name="Text Box 57"/>
          <p:cNvSpPr txBox="1">
            <a:spLocks noChangeArrowheads="1"/>
          </p:cNvSpPr>
          <p:nvPr/>
        </p:nvSpPr>
        <p:spPr bwMode="auto">
          <a:xfrm rot="-529073">
            <a:off x="5219700" y="26368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418" name="Text Box 58"/>
          <p:cNvSpPr txBox="1">
            <a:spLocks noChangeArrowheads="1"/>
          </p:cNvSpPr>
          <p:nvPr/>
        </p:nvSpPr>
        <p:spPr bwMode="auto">
          <a:xfrm rot="-1567684">
            <a:off x="5435600" y="2924175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419" name="Text Box 59"/>
          <p:cNvSpPr txBox="1">
            <a:spLocks noChangeArrowheads="1"/>
          </p:cNvSpPr>
          <p:nvPr/>
        </p:nvSpPr>
        <p:spPr bwMode="auto">
          <a:xfrm rot="-1660826">
            <a:off x="5724525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5420" name="Text Box 60"/>
          <p:cNvSpPr txBox="1">
            <a:spLocks noChangeArrowheads="1"/>
          </p:cNvSpPr>
          <p:nvPr/>
        </p:nvSpPr>
        <p:spPr bwMode="auto">
          <a:xfrm>
            <a:off x="900113" y="4221163"/>
            <a:ext cx="2889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  <a:cs typeface="Times New Roman" pitchFamily="18" charset="0"/>
              </a:rPr>
              <a:t>0</a:t>
            </a:r>
          </a:p>
        </p:txBody>
      </p:sp>
      <p:sp>
        <p:nvSpPr>
          <p:cNvPr id="15421" name="Text Box 61"/>
          <p:cNvSpPr txBox="1">
            <a:spLocks noChangeArrowheads="1"/>
          </p:cNvSpPr>
          <p:nvPr/>
        </p:nvSpPr>
        <p:spPr bwMode="auto">
          <a:xfrm>
            <a:off x="4787900" y="4292600"/>
            <a:ext cx="2889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  <a:cs typeface="Times New Roman" pitchFamily="18" charset="0"/>
              </a:rPr>
              <a:t>0</a:t>
            </a:r>
          </a:p>
        </p:txBody>
      </p:sp>
      <p:sp>
        <p:nvSpPr>
          <p:cNvPr id="15422" name="Line 62"/>
          <p:cNvSpPr>
            <a:spLocks noChangeShapeType="1"/>
          </p:cNvSpPr>
          <p:nvPr/>
        </p:nvSpPr>
        <p:spPr bwMode="auto">
          <a:xfrm>
            <a:off x="1258888" y="5013325"/>
            <a:ext cx="15843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23" name="Line 63"/>
          <p:cNvSpPr>
            <a:spLocks noChangeShapeType="1"/>
          </p:cNvSpPr>
          <p:nvPr/>
        </p:nvSpPr>
        <p:spPr bwMode="auto">
          <a:xfrm>
            <a:off x="5003800" y="5013325"/>
            <a:ext cx="1296988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24" name="Text Box 64"/>
          <p:cNvSpPr txBox="1">
            <a:spLocks noChangeArrowheads="1"/>
          </p:cNvSpPr>
          <p:nvPr/>
        </p:nvSpPr>
        <p:spPr bwMode="auto">
          <a:xfrm>
            <a:off x="1187450" y="5229225"/>
            <a:ext cx="16557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Economies 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of Scale</a:t>
            </a:r>
          </a:p>
        </p:txBody>
      </p:sp>
      <p:sp>
        <p:nvSpPr>
          <p:cNvPr id="15425" name="Text Box 65"/>
          <p:cNvSpPr txBox="1">
            <a:spLocks noChangeArrowheads="1"/>
          </p:cNvSpPr>
          <p:nvPr/>
        </p:nvSpPr>
        <p:spPr bwMode="auto">
          <a:xfrm>
            <a:off x="4643438" y="5157788"/>
            <a:ext cx="16557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Economies 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of Scale</a:t>
            </a:r>
          </a:p>
        </p:txBody>
      </p:sp>
      <p:sp>
        <p:nvSpPr>
          <p:cNvPr id="15426" name="Line 66"/>
          <p:cNvSpPr>
            <a:spLocks noChangeShapeType="1"/>
          </p:cNvSpPr>
          <p:nvPr/>
        </p:nvSpPr>
        <p:spPr bwMode="auto">
          <a:xfrm>
            <a:off x="2843213" y="4292600"/>
            <a:ext cx="0" cy="1584325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27" name="Line 67"/>
          <p:cNvSpPr>
            <a:spLocks noChangeShapeType="1"/>
          </p:cNvSpPr>
          <p:nvPr/>
        </p:nvSpPr>
        <p:spPr bwMode="auto">
          <a:xfrm>
            <a:off x="6300788" y="4292600"/>
            <a:ext cx="0" cy="1584325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428" name="Rectangle 68"/>
          <p:cNvSpPr>
            <a:spLocks noChangeArrowheads="1"/>
          </p:cNvSpPr>
          <p:nvPr/>
        </p:nvSpPr>
        <p:spPr bwMode="auto">
          <a:xfrm>
            <a:off x="1692275" y="6092825"/>
            <a:ext cx="6407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 i="1">
                <a:solidFill>
                  <a:schemeClr val="tx2"/>
                </a:solidFill>
              </a:rPr>
              <a:t>Economies of scale exist where average cost </a:t>
            </a:r>
            <a:r>
              <a:rPr lang="en-GB" sz="1600" b="1">
                <a:solidFill>
                  <a:schemeClr val="tx2"/>
                </a:solidFill>
              </a:rPr>
              <a:t>(AC)</a:t>
            </a:r>
            <a:r>
              <a:rPr lang="en-GB" sz="1600" b="1" i="1">
                <a:solidFill>
                  <a:schemeClr val="tx2"/>
                </a:solidFill>
              </a:rPr>
              <a:t> is declining</a:t>
            </a:r>
            <a:endParaRPr lang="en-US" sz="1600" b="1" i="1">
              <a:solidFill>
                <a:schemeClr val="tx2"/>
              </a:solidFill>
            </a:endParaRPr>
          </a:p>
        </p:txBody>
      </p:sp>
      <p:sp>
        <p:nvSpPr>
          <p:cNvPr id="15429" name="Text Box 69"/>
          <p:cNvSpPr txBox="1">
            <a:spLocks noChangeArrowheads="1"/>
          </p:cNvSpPr>
          <p:nvPr/>
        </p:nvSpPr>
        <p:spPr bwMode="auto">
          <a:xfrm>
            <a:off x="250825" y="2133600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Unit Cost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£</a:t>
            </a:r>
          </a:p>
        </p:txBody>
      </p:sp>
      <p:sp>
        <p:nvSpPr>
          <p:cNvPr id="15430" name="Line 70"/>
          <p:cNvSpPr>
            <a:spLocks noChangeShapeType="1"/>
          </p:cNvSpPr>
          <p:nvPr/>
        </p:nvSpPr>
        <p:spPr bwMode="auto">
          <a:xfrm>
            <a:off x="7164388" y="2133600"/>
            <a:ext cx="0" cy="2159000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24" grpId="0" autoUpdateAnimBg="0"/>
      <p:bldP spid="1542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C727-BA0F-4B55-B067-4A4AE25012FA}" type="slidenum">
              <a:rPr lang="en-US"/>
              <a:pPr/>
              <a:t>7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633413"/>
          </a:xfrm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Definition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900113" y="908050"/>
            <a:ext cx="3455987" cy="863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Economies</a:t>
            </a:r>
          </a:p>
          <a:p>
            <a:pPr lvl="1">
              <a:buFont typeface="Calibri" pitchFamily="34" charset="0"/>
              <a:buChar char="•"/>
            </a:pPr>
            <a:r>
              <a:rPr lang="en-GB" sz="1400">
                <a:latin typeface="Calibri" pitchFamily="34" charset="0"/>
              </a:rPr>
              <a:t> </a:t>
            </a:r>
            <a:r>
              <a:rPr lang="en-GB" sz="1400" b="1">
                <a:latin typeface="Calibri" pitchFamily="34" charset="0"/>
              </a:rPr>
              <a:t>Its all about costs! ‘Economies’ = </a:t>
            </a:r>
          </a:p>
          <a:p>
            <a:pPr lvl="1">
              <a:buFont typeface="Calibri" pitchFamily="34" charset="0"/>
              <a:buNone/>
            </a:pPr>
            <a:r>
              <a:rPr lang="en-GB" sz="1400" b="1">
                <a:latin typeface="Calibri" pitchFamily="34" charset="0"/>
              </a:rPr>
              <a:t>   Cost Advantages/Cost Savings</a:t>
            </a:r>
          </a:p>
          <a:p>
            <a:pPr lvl="1">
              <a:buFont typeface="Calibri" pitchFamily="34" charset="0"/>
              <a:buNone/>
            </a:pPr>
            <a:endParaRPr lang="en-US" sz="1400" b="1">
              <a:latin typeface="Calibri" pitchFamily="34" charset="0"/>
            </a:endParaRP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4572000" y="908050"/>
            <a:ext cx="3671888" cy="863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sz="18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Scale </a:t>
            </a:r>
          </a:p>
          <a:p>
            <a:pPr lvl="1">
              <a:buFont typeface="Calibri" pitchFamily="34" charset="0"/>
              <a:buChar char="•"/>
            </a:pPr>
            <a:r>
              <a:rPr lang="en-GB" sz="1400">
                <a:latin typeface="Calibri" pitchFamily="34" charset="0"/>
              </a:rPr>
              <a:t> </a:t>
            </a:r>
            <a:r>
              <a:rPr lang="en-GB" sz="1400" b="1">
                <a:latin typeface="Calibri" pitchFamily="34" charset="0"/>
              </a:rPr>
              <a:t>The amount of investment in fixed </a:t>
            </a:r>
          </a:p>
          <a:p>
            <a:pPr lvl="1">
              <a:buFont typeface="Calibri" pitchFamily="34" charset="0"/>
              <a:buNone/>
            </a:pPr>
            <a:r>
              <a:rPr lang="en-GB" sz="1400" b="1">
                <a:latin typeface="Calibri" pitchFamily="34" charset="0"/>
              </a:rPr>
              <a:t>   factors of production </a:t>
            </a:r>
            <a:endParaRPr lang="en-US" sz="1400" b="1">
              <a:latin typeface="Calibri" pitchFamily="34" charset="0"/>
            </a:endParaRPr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395288" y="3068638"/>
            <a:ext cx="828040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1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1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000" b="1" i="1">
                <a:latin typeface="Calibri" pitchFamily="34" charset="0"/>
              </a:rPr>
              <a:t>Productive Efficiency</a:t>
            </a:r>
            <a:r>
              <a:rPr lang="en-GB" sz="2000" b="1">
                <a:latin typeface="Calibri" pitchFamily="34" charset="0"/>
              </a:rPr>
              <a:t>   </a:t>
            </a:r>
            <a:r>
              <a:rPr lang="en-GB" sz="1400" b="1">
                <a:latin typeface="Calibri" pitchFamily="34" charset="0"/>
              </a:rPr>
              <a:t>+</a:t>
            </a:r>
            <a:r>
              <a:rPr lang="en-GB" sz="2000" b="1">
                <a:latin typeface="Calibri" pitchFamily="34" charset="0"/>
              </a:rPr>
              <a:t>   </a:t>
            </a:r>
            <a:r>
              <a:rPr lang="en-GB" sz="2000" b="1" i="1">
                <a:latin typeface="Calibri" pitchFamily="34" charset="0"/>
              </a:rPr>
              <a:t>Competitive Advantage</a:t>
            </a:r>
            <a:r>
              <a:rPr lang="en-GB" sz="2000" b="1" i="1">
                <a:solidFill>
                  <a:srgbClr val="FF0000"/>
                </a:solidFill>
                <a:latin typeface="Calibri" pitchFamily="34" charset="0"/>
              </a:rPr>
              <a:t> </a:t>
            </a:r>
            <a:endParaRPr lang="en-GB" sz="2000">
              <a:solidFill>
                <a:srgbClr val="0000CC"/>
              </a:solidFill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1800" b="1">
                <a:solidFill>
                  <a:srgbClr val="0000CC"/>
                </a:solidFill>
                <a:latin typeface="Calibri" pitchFamily="34" charset="0"/>
              </a:rPr>
              <a:t>                                        Lower Prices</a:t>
            </a:r>
            <a:r>
              <a:rPr lang="en-GB" sz="18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                      </a:t>
            </a:r>
            <a:r>
              <a:rPr lang="en-GB" sz="1800" b="1">
                <a:solidFill>
                  <a:srgbClr val="0000CC"/>
                </a:solidFill>
                <a:latin typeface="Calibri" pitchFamily="34" charset="0"/>
              </a:rPr>
              <a:t>Higher Profits</a:t>
            </a:r>
            <a:r>
              <a:rPr lang="en-GB" sz="2000">
                <a:solidFill>
                  <a:srgbClr val="0000CC"/>
                </a:solidFill>
                <a:latin typeface="Calibri" pitchFamily="34" charset="0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                                   Consumers/Society Win                  Company Wins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1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5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500">
              <a:latin typeface="Calibri" pitchFamily="34" charset="0"/>
            </a:endParaRPr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>
            <a:off x="3203575" y="3429000"/>
            <a:ext cx="26638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>
            <a:off x="3203575" y="3429000"/>
            <a:ext cx="0" cy="714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>
            <a:off x="5867400" y="3429000"/>
            <a:ext cx="0" cy="144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7195" name="Line 27"/>
          <p:cNvSpPr>
            <a:spLocks noChangeShapeType="1"/>
          </p:cNvSpPr>
          <p:nvPr/>
        </p:nvSpPr>
        <p:spPr bwMode="auto">
          <a:xfrm>
            <a:off x="4427538" y="3284538"/>
            <a:ext cx="0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pic>
        <p:nvPicPr>
          <p:cNvPr id="7196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4724400"/>
            <a:ext cx="15843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97" name="Line 29"/>
          <p:cNvSpPr>
            <a:spLocks noChangeShapeType="1"/>
          </p:cNvSpPr>
          <p:nvPr/>
        </p:nvSpPr>
        <p:spPr bwMode="auto">
          <a:xfrm>
            <a:off x="2555875" y="5445125"/>
            <a:ext cx="79216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pic>
        <p:nvPicPr>
          <p:cNvPr id="7200" name="Picture 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375" y="4652963"/>
            <a:ext cx="1322388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201" name="Line 33"/>
          <p:cNvSpPr>
            <a:spLocks noChangeShapeType="1"/>
          </p:cNvSpPr>
          <p:nvPr/>
        </p:nvSpPr>
        <p:spPr bwMode="auto">
          <a:xfrm>
            <a:off x="5148263" y="5445125"/>
            <a:ext cx="7921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pic>
        <p:nvPicPr>
          <p:cNvPr id="7202" name="Picture 3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5013325"/>
            <a:ext cx="2390775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203" name="Text Box 35"/>
          <p:cNvSpPr txBox="1">
            <a:spLocks noChangeArrowheads="1"/>
          </p:cNvSpPr>
          <p:nvPr/>
        </p:nvSpPr>
        <p:spPr bwMode="auto">
          <a:xfrm>
            <a:off x="3419475" y="6308725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16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Production</a:t>
            </a:r>
            <a:r>
              <a:rPr lang="en-IE" sz="16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endParaRPr lang="en-GB" sz="1600" b="1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204" name="Text Box 36"/>
          <p:cNvSpPr txBox="1">
            <a:spLocks noChangeArrowheads="1"/>
          </p:cNvSpPr>
          <p:nvPr/>
        </p:nvSpPr>
        <p:spPr bwMode="auto">
          <a:xfrm>
            <a:off x="684213" y="6308725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16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Raw Materials </a:t>
            </a:r>
            <a:endParaRPr lang="en-GB" sz="1600" b="1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205" name="Text Box 37"/>
          <p:cNvSpPr txBox="1">
            <a:spLocks noChangeArrowheads="1"/>
          </p:cNvSpPr>
          <p:nvPr/>
        </p:nvSpPr>
        <p:spPr bwMode="auto">
          <a:xfrm>
            <a:off x="6372225" y="6237288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16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Output </a:t>
            </a:r>
            <a:endParaRPr lang="en-GB" sz="1600" b="1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206" name="Line 38"/>
          <p:cNvSpPr>
            <a:spLocks noChangeShapeType="1"/>
          </p:cNvSpPr>
          <p:nvPr/>
        </p:nvSpPr>
        <p:spPr bwMode="auto">
          <a:xfrm>
            <a:off x="4427538" y="2565400"/>
            <a:ext cx="0" cy="2143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7213" name="Text Box 45"/>
          <p:cNvSpPr txBox="1">
            <a:spLocks noChangeArrowheads="1"/>
          </p:cNvSpPr>
          <p:nvPr/>
        </p:nvSpPr>
        <p:spPr bwMode="auto">
          <a:xfrm>
            <a:off x="971550" y="2781300"/>
            <a:ext cx="6911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     Indivisible Inputs  &amp; Input Specialisation </a:t>
            </a:r>
            <a:endParaRPr lang="en-GB" sz="18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214" name="Text Box 46"/>
          <p:cNvSpPr txBox="1">
            <a:spLocks noChangeArrowheads="1"/>
          </p:cNvSpPr>
          <p:nvPr/>
        </p:nvSpPr>
        <p:spPr bwMode="auto">
          <a:xfrm>
            <a:off x="1042988" y="2133600"/>
            <a:ext cx="6911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     Benefits of a Larger Organisation</a:t>
            </a:r>
            <a:endParaRPr lang="en-GB" sz="2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3" grpId="0" autoUpdateAnimBg="0"/>
      <p:bldP spid="7204" grpId="0" autoUpdateAnimBg="0"/>
      <p:bldP spid="7205" grpId="0" autoUpdateAnimBg="0"/>
      <p:bldP spid="7213" grpId="0" autoUpdateAnimBg="0"/>
      <p:bldP spid="721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E1A6F-99C9-4411-8E81-AE5E40176501}" type="slidenum">
              <a:rPr lang="en-US"/>
              <a:pPr/>
              <a:t>8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Definition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1476375" y="23495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GB" sz="1600" b="1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GB" sz="1600" b="1">
                <a:latin typeface="Calibri" pitchFamily="34" charset="0"/>
              </a:rPr>
              <a:t>Producing more and more pulls </a:t>
            </a:r>
            <a:r>
              <a:rPr lang="en-GB" sz="1600" b="1">
                <a:solidFill>
                  <a:srgbClr val="0000CC"/>
                </a:solidFill>
                <a:latin typeface="Calibri" pitchFamily="34" charset="0"/>
              </a:rPr>
              <a:t>AC</a:t>
            </a:r>
            <a:r>
              <a:rPr lang="en-GB" sz="1600" b="1">
                <a:latin typeface="Calibri" pitchFamily="34" charset="0"/>
              </a:rPr>
              <a:t> down to </a:t>
            </a:r>
            <a:r>
              <a:rPr lang="en-GB" sz="1600" b="1">
                <a:solidFill>
                  <a:srgbClr val="008000"/>
                </a:solidFill>
                <a:latin typeface="Calibri" pitchFamily="34" charset="0"/>
              </a:rPr>
              <a:t>MC</a:t>
            </a:r>
            <a:r>
              <a:rPr lang="en-GB" sz="1600" b="1">
                <a:latin typeface="Calibri" pitchFamily="34" charset="0"/>
              </a:rPr>
              <a:t> level </a:t>
            </a:r>
            <a:r>
              <a:rPr lang="en-GB" sz="1600">
                <a:latin typeface="Calibri" pitchFamily="34" charset="0"/>
              </a:rPr>
              <a:t>(most efficient level) </a:t>
            </a:r>
            <a:endParaRPr lang="en-GB" sz="160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IE" sz="3200"/>
          </a:p>
          <a:p>
            <a:pPr marL="342900" indent="-342900">
              <a:spcBef>
                <a:spcPct val="20000"/>
              </a:spcBef>
            </a:pPr>
            <a:endParaRPr lang="en-IE" sz="3200"/>
          </a:p>
          <a:p>
            <a:pPr marL="342900" indent="-342900">
              <a:spcBef>
                <a:spcPct val="20000"/>
              </a:spcBef>
            </a:pPr>
            <a:endParaRPr lang="en-IE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GB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GB" sz="320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500">
              <a:latin typeface="Calibri" pitchFamily="34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539750" y="836613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IE" sz="1800" b="1" i="1">
                <a:latin typeface="Calibri" pitchFamily="34" charset="0"/>
              </a:rPr>
              <a:t>Production Cost</a:t>
            </a:r>
            <a:r>
              <a:rPr lang="en-IE" sz="1800" b="1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IE" sz="1800" b="1">
                <a:latin typeface="Calibri" pitchFamily="34" charset="0"/>
              </a:rPr>
              <a:t>=</a:t>
            </a:r>
            <a:r>
              <a:rPr lang="en-IE" sz="1800" b="1">
                <a:solidFill>
                  <a:srgbClr val="FF0000"/>
                </a:solidFill>
                <a:latin typeface="Calibri" pitchFamily="34" charset="0"/>
              </a:rPr>
              <a:t> FC + VC</a:t>
            </a:r>
            <a:r>
              <a:rPr lang="en-IE" sz="1800">
                <a:solidFill>
                  <a:srgbClr val="FF0000"/>
                </a:solidFill>
              </a:rPr>
              <a:t> </a:t>
            </a:r>
            <a:endParaRPr lang="en-GB" sz="1800">
              <a:solidFill>
                <a:srgbClr val="FF0000"/>
              </a:solidFill>
            </a:endParaRPr>
          </a:p>
        </p:txBody>
      </p:sp>
      <p:sp>
        <p:nvSpPr>
          <p:cNvPr id="20488" name="Arc 8"/>
          <p:cNvSpPr>
            <a:spLocks/>
          </p:cNvSpPr>
          <p:nvPr/>
        </p:nvSpPr>
        <p:spPr bwMode="auto">
          <a:xfrm rot="-206509" flipH="1" flipV="1">
            <a:off x="2284413" y="3960813"/>
            <a:ext cx="1254125" cy="1214437"/>
          </a:xfrm>
          <a:custGeom>
            <a:avLst/>
            <a:gdLst>
              <a:gd name="G0" fmla="+- 0 0 0"/>
              <a:gd name="G1" fmla="+- 21551 0 0"/>
              <a:gd name="G2" fmla="+- 21600 0 0"/>
              <a:gd name="T0" fmla="*/ 1458 w 21600"/>
              <a:gd name="T1" fmla="*/ 0 h 23087"/>
              <a:gd name="T2" fmla="*/ 21545 w 21600"/>
              <a:gd name="T3" fmla="*/ 23087 h 23087"/>
              <a:gd name="T4" fmla="*/ 0 w 21600"/>
              <a:gd name="T5" fmla="*/ 21551 h 23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087" fill="none" extrusionOk="0">
                <a:moveTo>
                  <a:pt x="1457" y="0"/>
                </a:moveTo>
                <a:cubicBezTo>
                  <a:pt x="12795" y="767"/>
                  <a:pt x="21600" y="10187"/>
                  <a:pt x="21600" y="21551"/>
                </a:cubicBezTo>
                <a:cubicBezTo>
                  <a:pt x="21600" y="22063"/>
                  <a:pt x="21581" y="22575"/>
                  <a:pt x="21545" y="23087"/>
                </a:cubicBezTo>
              </a:path>
              <a:path w="21600" h="23087" stroke="0" extrusionOk="0">
                <a:moveTo>
                  <a:pt x="1457" y="0"/>
                </a:moveTo>
                <a:cubicBezTo>
                  <a:pt x="12795" y="767"/>
                  <a:pt x="21600" y="10187"/>
                  <a:pt x="21600" y="21551"/>
                </a:cubicBezTo>
                <a:cubicBezTo>
                  <a:pt x="21600" y="22063"/>
                  <a:pt x="21581" y="22575"/>
                  <a:pt x="21545" y="23087"/>
                </a:cubicBezTo>
                <a:lnTo>
                  <a:pt x="0" y="21551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0" name="Arc 10"/>
          <p:cNvSpPr>
            <a:spLocks/>
          </p:cNvSpPr>
          <p:nvPr/>
        </p:nvSpPr>
        <p:spPr bwMode="auto">
          <a:xfrm rot="-4486027" flipH="1" flipV="1">
            <a:off x="1701800" y="4418013"/>
            <a:ext cx="2397125" cy="1216025"/>
          </a:xfrm>
          <a:custGeom>
            <a:avLst/>
            <a:gdLst>
              <a:gd name="G0" fmla="+- 9360 0 0"/>
              <a:gd name="G1" fmla="+- 21600 0 0"/>
              <a:gd name="G2" fmla="+- 21600 0 0"/>
              <a:gd name="T0" fmla="*/ 0 w 30960"/>
              <a:gd name="T1" fmla="*/ 2134 h 31449"/>
              <a:gd name="T2" fmla="*/ 28584 w 30960"/>
              <a:gd name="T3" fmla="*/ 31449 h 31449"/>
              <a:gd name="T4" fmla="*/ 9360 w 30960"/>
              <a:gd name="T5" fmla="*/ 21600 h 31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960" h="31449" fill="none" extrusionOk="0">
                <a:moveTo>
                  <a:pt x="-1" y="2133"/>
                </a:moveTo>
                <a:cubicBezTo>
                  <a:pt x="2920" y="729"/>
                  <a:pt x="6119" y="-1"/>
                  <a:pt x="9360" y="0"/>
                </a:cubicBezTo>
                <a:cubicBezTo>
                  <a:pt x="21289" y="0"/>
                  <a:pt x="30960" y="9670"/>
                  <a:pt x="30960" y="21600"/>
                </a:cubicBezTo>
                <a:cubicBezTo>
                  <a:pt x="30960" y="25024"/>
                  <a:pt x="30145" y="28400"/>
                  <a:pt x="28583" y="31448"/>
                </a:cubicBezTo>
              </a:path>
              <a:path w="30960" h="31449" stroke="0" extrusionOk="0">
                <a:moveTo>
                  <a:pt x="-1" y="2133"/>
                </a:moveTo>
                <a:cubicBezTo>
                  <a:pt x="2920" y="729"/>
                  <a:pt x="6119" y="-1"/>
                  <a:pt x="9360" y="0"/>
                </a:cubicBezTo>
                <a:cubicBezTo>
                  <a:pt x="21289" y="0"/>
                  <a:pt x="30960" y="9670"/>
                  <a:pt x="30960" y="21600"/>
                </a:cubicBezTo>
                <a:cubicBezTo>
                  <a:pt x="30960" y="25024"/>
                  <a:pt x="30145" y="28400"/>
                  <a:pt x="28583" y="31448"/>
                </a:cubicBezTo>
                <a:lnTo>
                  <a:pt x="9360" y="21600"/>
                </a:lnTo>
                <a:close/>
              </a:path>
            </a:pathLst>
          </a:cu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1" name="Arc 11"/>
          <p:cNvSpPr>
            <a:spLocks/>
          </p:cNvSpPr>
          <p:nvPr/>
        </p:nvSpPr>
        <p:spPr bwMode="auto">
          <a:xfrm rot="607709" flipH="1" flipV="1">
            <a:off x="1187450" y="4221163"/>
            <a:ext cx="4046538" cy="1455737"/>
          </a:xfrm>
          <a:custGeom>
            <a:avLst/>
            <a:gdLst>
              <a:gd name="G0" fmla="+- 6829 0 0"/>
              <a:gd name="G1" fmla="+- 21600 0 0"/>
              <a:gd name="G2" fmla="+- 21600 0 0"/>
              <a:gd name="T0" fmla="*/ 0 w 27911"/>
              <a:gd name="T1" fmla="*/ 1108 h 21600"/>
              <a:gd name="T2" fmla="*/ 27911 w 27911"/>
              <a:gd name="T3" fmla="*/ 16897 h 21600"/>
              <a:gd name="T4" fmla="*/ 6829 w 279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911" h="21600" fill="none" extrusionOk="0">
                <a:moveTo>
                  <a:pt x="-1" y="1107"/>
                </a:moveTo>
                <a:cubicBezTo>
                  <a:pt x="2202" y="374"/>
                  <a:pt x="4507" y="-1"/>
                  <a:pt x="6829" y="0"/>
                </a:cubicBezTo>
                <a:cubicBezTo>
                  <a:pt x="16946" y="0"/>
                  <a:pt x="25707" y="7022"/>
                  <a:pt x="27910" y="16897"/>
                </a:cubicBezTo>
              </a:path>
              <a:path w="27911" h="21600" stroke="0" extrusionOk="0">
                <a:moveTo>
                  <a:pt x="-1" y="1107"/>
                </a:moveTo>
                <a:cubicBezTo>
                  <a:pt x="2202" y="374"/>
                  <a:pt x="4507" y="-1"/>
                  <a:pt x="6829" y="0"/>
                </a:cubicBezTo>
                <a:cubicBezTo>
                  <a:pt x="16946" y="0"/>
                  <a:pt x="25707" y="7022"/>
                  <a:pt x="27910" y="16897"/>
                </a:cubicBezTo>
                <a:lnTo>
                  <a:pt x="6829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3059113" y="3933825"/>
            <a:ext cx="720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MC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716463" y="3933825"/>
            <a:ext cx="720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AC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5076825" y="5661025"/>
            <a:ext cx="720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AFC</a:t>
            </a:r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>
            <a:off x="1042988" y="3644900"/>
            <a:ext cx="0" cy="2736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H="1" flipV="1">
            <a:off x="1042988" y="6381750"/>
            <a:ext cx="4968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395288" y="3141663"/>
            <a:ext cx="84963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IE" sz="1800" b="1">
                <a:solidFill>
                  <a:srgbClr val="FF0000"/>
                </a:solidFill>
                <a:latin typeface="Calibri" pitchFamily="34" charset="0"/>
              </a:rPr>
              <a:t>The Cost Relationship</a:t>
            </a:r>
            <a:r>
              <a:rPr lang="en-IE" sz="1800">
                <a:solidFill>
                  <a:schemeClr val="tx2"/>
                </a:solidFill>
              </a:rPr>
              <a:t> </a:t>
            </a:r>
            <a:endParaRPr lang="en-GB" sz="1800">
              <a:solidFill>
                <a:schemeClr val="tx2"/>
              </a:solidFill>
            </a:endParaRP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395288" y="3573463"/>
            <a:ext cx="720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latin typeface="Calibri" pitchFamily="34" charset="0"/>
                <a:cs typeface="Times New Roman" pitchFamily="18" charset="0"/>
              </a:rPr>
              <a:t> £</a:t>
            </a: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5364163" y="6381750"/>
            <a:ext cx="8651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5795963" y="3933825"/>
            <a:ext cx="302418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EOS:</a:t>
            </a:r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 </a:t>
            </a:r>
            <a:r>
              <a:rPr lang="en-GB" sz="1800">
                <a:latin typeface="Calibri" pitchFamily="34" charset="0"/>
                <a:cs typeface="Times New Roman" pitchFamily="18" charset="0"/>
              </a:rPr>
              <a:t>If AC </a:t>
            </a:r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&gt;</a:t>
            </a:r>
            <a:r>
              <a:rPr lang="en-GB" sz="1800">
                <a:latin typeface="Calibri" pitchFamily="34" charset="0"/>
                <a:cs typeface="Times New Roman" pitchFamily="18" charset="0"/>
              </a:rPr>
              <a:t> MC  </a:t>
            </a:r>
          </a:p>
          <a:p>
            <a:r>
              <a:rPr lang="en-GB" sz="18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                  </a:t>
            </a:r>
            <a:r>
              <a:rPr lang="en-GB" sz="1800" b="1" i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or</a:t>
            </a:r>
            <a:r>
              <a:rPr lang="en-GB" sz="1800">
                <a:latin typeface="Calibri" pitchFamily="34" charset="0"/>
                <a:cs typeface="Times New Roman" pitchFamily="18" charset="0"/>
              </a:rPr>
              <a:t>  AC/MC </a:t>
            </a:r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&lt;</a:t>
            </a:r>
            <a:r>
              <a:rPr lang="en-GB" sz="1800">
                <a:latin typeface="Calibri" pitchFamily="34" charset="0"/>
                <a:cs typeface="Times New Roman" pitchFamily="18" charset="0"/>
              </a:rPr>
              <a:t> 1</a:t>
            </a:r>
          </a:p>
          <a:p>
            <a:endParaRPr lang="en-GB" sz="1800">
              <a:latin typeface="Calibri" pitchFamily="34" charset="0"/>
              <a:cs typeface="Times New Roman" pitchFamily="18" charset="0"/>
            </a:endParaRPr>
          </a:p>
          <a:p>
            <a:r>
              <a:rPr lang="en-GB" sz="18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DOS</a:t>
            </a:r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: </a:t>
            </a:r>
            <a:r>
              <a:rPr lang="en-GB" sz="1800">
                <a:latin typeface="Calibri" pitchFamily="34" charset="0"/>
                <a:cs typeface="Times New Roman" pitchFamily="18" charset="0"/>
              </a:rPr>
              <a:t>If AC </a:t>
            </a:r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&lt;</a:t>
            </a:r>
            <a:r>
              <a:rPr lang="en-GB" sz="1800">
                <a:latin typeface="Calibri" pitchFamily="34" charset="0"/>
                <a:cs typeface="Times New Roman" pitchFamily="18" charset="0"/>
              </a:rPr>
              <a:t> MC </a:t>
            </a:r>
          </a:p>
          <a:p>
            <a:r>
              <a:rPr lang="en-GB" sz="18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               </a:t>
            </a:r>
            <a:r>
              <a:rPr lang="en-GB" sz="1800" b="1" i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or</a:t>
            </a:r>
            <a:r>
              <a:rPr lang="en-GB" sz="1800">
                <a:latin typeface="Calibri" pitchFamily="34" charset="0"/>
              </a:rPr>
              <a:t>  AC/MC </a:t>
            </a:r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&gt;</a:t>
            </a:r>
            <a:r>
              <a:rPr lang="en-GB" sz="1800">
                <a:latin typeface="Calibri" pitchFamily="34" charset="0"/>
              </a:rPr>
              <a:t> 1</a:t>
            </a:r>
          </a:p>
          <a:p>
            <a:endParaRPr lang="en-GB" sz="18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0502" name="Arc 22"/>
          <p:cNvSpPr>
            <a:spLocks/>
          </p:cNvSpPr>
          <p:nvPr/>
        </p:nvSpPr>
        <p:spPr bwMode="auto">
          <a:xfrm rot="-457041" flipH="1" flipV="1">
            <a:off x="3419475" y="3933825"/>
            <a:ext cx="1449388" cy="1136650"/>
          </a:xfrm>
          <a:custGeom>
            <a:avLst/>
            <a:gdLst>
              <a:gd name="G0" fmla="+- 21184 0 0"/>
              <a:gd name="G1" fmla="+- 21600 0 0"/>
              <a:gd name="G2" fmla="+- 21600 0 0"/>
              <a:gd name="T0" fmla="*/ 0 w 24952"/>
              <a:gd name="T1" fmla="*/ 17383 h 21600"/>
              <a:gd name="T2" fmla="*/ 24952 w 24952"/>
              <a:gd name="T3" fmla="*/ 331 h 21600"/>
              <a:gd name="T4" fmla="*/ 21184 w 2495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952" h="21600" fill="none" extrusionOk="0">
                <a:moveTo>
                  <a:pt x="-1" y="17382"/>
                </a:moveTo>
                <a:cubicBezTo>
                  <a:pt x="2011" y="7277"/>
                  <a:pt x="10880" y="-1"/>
                  <a:pt x="21184" y="0"/>
                </a:cubicBezTo>
                <a:cubicBezTo>
                  <a:pt x="22447" y="0"/>
                  <a:pt x="23708" y="110"/>
                  <a:pt x="24951" y="331"/>
                </a:cubicBezTo>
              </a:path>
              <a:path w="24952" h="21600" stroke="0" extrusionOk="0">
                <a:moveTo>
                  <a:pt x="-1" y="17382"/>
                </a:moveTo>
                <a:cubicBezTo>
                  <a:pt x="2011" y="7277"/>
                  <a:pt x="10880" y="-1"/>
                  <a:pt x="21184" y="0"/>
                </a:cubicBezTo>
                <a:cubicBezTo>
                  <a:pt x="22447" y="0"/>
                  <a:pt x="23708" y="110"/>
                  <a:pt x="24951" y="331"/>
                </a:cubicBezTo>
                <a:lnTo>
                  <a:pt x="21184" y="21600"/>
                </a:lnTo>
                <a:close/>
              </a:path>
            </a:pathLst>
          </a:custGeom>
          <a:noFill/>
          <a:ln w="38100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0504" name="Rectangle 24"/>
          <p:cNvSpPr>
            <a:spLocks noChangeArrowheads="1"/>
          </p:cNvSpPr>
          <p:nvPr/>
        </p:nvSpPr>
        <p:spPr bwMode="auto">
          <a:xfrm>
            <a:off x="539750" y="1412875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GB" sz="1600" b="1">
                <a:latin typeface="Calibri" pitchFamily="34" charset="0"/>
              </a:rPr>
              <a:t>C(q) = FC + VC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GB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Rewrite as</a:t>
            </a:r>
            <a:r>
              <a:rPr lang="en-GB" sz="1600" b="1">
                <a:latin typeface="Calibri" pitchFamily="34" charset="0"/>
              </a:rPr>
              <a:t>:  C(q) = FC + cq      [SR]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GB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AC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>
                <a:latin typeface="Calibri" pitchFamily="34" charset="0"/>
              </a:rPr>
              <a:t>therefore </a:t>
            </a:r>
            <a:r>
              <a:rPr lang="en-GB" sz="1600" b="1">
                <a:latin typeface="Calibri" pitchFamily="34" charset="0"/>
              </a:rPr>
              <a:t>= AC(q) = </a:t>
            </a:r>
            <a:r>
              <a:rPr lang="en-GB" sz="1800" b="1">
                <a:solidFill>
                  <a:srgbClr val="0000CC"/>
                </a:solidFill>
                <a:latin typeface="Calibri" pitchFamily="34" charset="0"/>
              </a:rPr>
              <a:t>F/q</a:t>
            </a:r>
            <a:r>
              <a:rPr lang="en-GB" sz="1600" b="1">
                <a:latin typeface="Calibri" pitchFamily="34" charset="0"/>
              </a:rPr>
              <a:t> + c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GB" sz="1600" b="1"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endParaRPr lang="en-GB" sz="16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IE" sz="3200"/>
          </a:p>
          <a:p>
            <a:pPr marL="342900" indent="-342900">
              <a:spcBef>
                <a:spcPct val="20000"/>
              </a:spcBef>
            </a:pPr>
            <a:endParaRPr lang="en-IE" sz="3200"/>
          </a:p>
          <a:p>
            <a:pPr marL="342900" indent="-342900">
              <a:spcBef>
                <a:spcPct val="20000"/>
              </a:spcBef>
            </a:pPr>
            <a:endParaRPr lang="en-IE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GB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GB" sz="320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500">
              <a:latin typeface="Calibri" pitchFamily="34" charset="0"/>
            </a:endParaRPr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 flipV="1">
            <a:off x="5508625" y="2349500"/>
            <a:ext cx="0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0506" name="Line 26"/>
          <p:cNvSpPr>
            <a:spLocks noChangeShapeType="1"/>
          </p:cNvSpPr>
          <p:nvPr/>
        </p:nvSpPr>
        <p:spPr bwMode="auto">
          <a:xfrm flipV="1">
            <a:off x="5508625" y="2349500"/>
            <a:ext cx="1655763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164388" y="2133600"/>
            <a:ext cx="792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-NB-</a:t>
            </a:r>
          </a:p>
        </p:txBody>
      </p:sp>
      <p:sp>
        <p:nvSpPr>
          <p:cNvPr id="20508" name="Text Box 28"/>
          <p:cNvSpPr txBox="1">
            <a:spLocks noChangeArrowheads="1"/>
          </p:cNvSpPr>
          <p:nvPr/>
        </p:nvSpPr>
        <p:spPr bwMode="auto">
          <a:xfrm>
            <a:off x="323850" y="1484313"/>
            <a:ext cx="2232025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200" b="1">
                <a:latin typeface="Calibri" pitchFamily="34" charset="0"/>
                <a:cs typeface="Times New Roman" pitchFamily="18" charset="0"/>
              </a:rPr>
              <a:t>The reason AC drops </a:t>
            </a:r>
            <a:r>
              <a:rPr lang="en-GB" sz="1200" b="1" i="1">
                <a:latin typeface="Calibri" pitchFamily="34" charset="0"/>
                <a:cs typeface="Times New Roman" pitchFamily="18" charset="0"/>
              </a:rPr>
              <a:t>therefore</a:t>
            </a:r>
            <a:r>
              <a:rPr lang="en-GB" sz="1200" b="1">
                <a:latin typeface="Calibri" pitchFamily="34" charset="0"/>
                <a:cs typeface="Times New Roman" pitchFamily="18" charset="0"/>
              </a:rPr>
              <a:t> is an increasing </a:t>
            </a:r>
            <a:r>
              <a:rPr lang="en-GB" sz="16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F/q </a:t>
            </a:r>
            <a:r>
              <a:rPr lang="en-GB" sz="1200" b="1">
                <a:latin typeface="Calibri" pitchFamily="34" charset="0"/>
                <a:cs typeface="Times New Roman" pitchFamily="18" charset="0"/>
              </a:rPr>
              <a:t>i.e. better spread of fixed costs (increasing value of q) </a:t>
            </a:r>
          </a:p>
        </p:txBody>
      </p:sp>
      <p:sp>
        <p:nvSpPr>
          <p:cNvPr id="20509" name="Line 29"/>
          <p:cNvSpPr>
            <a:spLocks noChangeShapeType="1"/>
          </p:cNvSpPr>
          <p:nvPr/>
        </p:nvSpPr>
        <p:spPr bwMode="auto">
          <a:xfrm flipH="1" flipV="1">
            <a:off x="2484438" y="2349500"/>
            <a:ext cx="2879725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0510" name="Line 30"/>
          <p:cNvSpPr>
            <a:spLocks noChangeShapeType="1"/>
          </p:cNvSpPr>
          <p:nvPr/>
        </p:nvSpPr>
        <p:spPr bwMode="auto">
          <a:xfrm flipV="1">
            <a:off x="5364163" y="2349500"/>
            <a:ext cx="0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nimBg="1"/>
      <p:bldP spid="20490" grpId="0" animBg="1"/>
      <p:bldP spid="20491" grpId="0" animBg="1"/>
      <p:bldP spid="20492" grpId="0" autoUpdateAnimBg="0"/>
      <p:bldP spid="20493" grpId="0" autoUpdateAnimBg="0"/>
      <p:bldP spid="20495" grpId="0" autoUpdateAnimBg="0"/>
      <p:bldP spid="20499" grpId="0" autoUpdateAnimBg="0"/>
      <p:bldP spid="20500" grpId="0" autoUpdateAnimBg="0"/>
      <p:bldP spid="20501" grpId="0" autoUpdateAnimBg="0"/>
      <p:bldP spid="205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976C-4F85-4555-895D-E212881B9D02}" type="slidenum">
              <a:rPr lang="en-US"/>
              <a:pPr/>
              <a:t>9</a:t>
            </a:fld>
            <a:endParaRPr lang="en-US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95288" y="908050"/>
            <a:ext cx="82296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IE" sz="2000" b="1" i="1">
                <a:latin typeface="Calibri" pitchFamily="34" charset="0"/>
              </a:rPr>
              <a:t>Focus on </a:t>
            </a:r>
            <a:r>
              <a:rPr lang="en-IE" sz="2000" b="1" i="1">
                <a:solidFill>
                  <a:srgbClr val="FF0000"/>
                </a:solidFill>
                <a:latin typeface="Calibri" pitchFamily="34" charset="0"/>
              </a:rPr>
              <a:t>increasing returns to scale</a:t>
            </a:r>
            <a:r>
              <a:rPr lang="en-IE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endParaRPr lang="en-GB" sz="20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2771775" y="2565400"/>
            <a:ext cx="324008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7380288" y="4005263"/>
            <a:ext cx="0" cy="3587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3059113" y="5876925"/>
            <a:ext cx="2879725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539750" y="1773238"/>
            <a:ext cx="14398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20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611188" y="2276475"/>
            <a:ext cx="19446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1600" b="1">
                <a:latin typeface="Calibri" pitchFamily="34" charset="0"/>
              </a:rPr>
              <a:t>Firm grows =  </a:t>
            </a:r>
          </a:p>
          <a:p>
            <a:r>
              <a:rPr lang="en-GB" sz="1600" b="1">
                <a:latin typeface="Calibri" pitchFamily="34" charset="0"/>
              </a:rPr>
              <a:t>    easier to sell </a:t>
            </a:r>
            <a:r>
              <a:rPr lang="en-GB" sz="1600" b="1" u="sng">
                <a:latin typeface="Calibri" pitchFamily="34" charset="0"/>
              </a:rPr>
              <a:t>more</a:t>
            </a:r>
            <a:r>
              <a:rPr lang="en-GB" sz="1600" b="1">
                <a:latin typeface="Calibri" pitchFamily="34" charset="0"/>
              </a:rPr>
              <a:t>  </a:t>
            </a:r>
          </a:p>
          <a:p>
            <a:r>
              <a:rPr lang="en-GB" sz="1600" b="1">
                <a:latin typeface="Calibri" pitchFamily="34" charset="0"/>
              </a:rPr>
              <a:t>    output and tap</a:t>
            </a:r>
          </a:p>
          <a:p>
            <a:r>
              <a:rPr lang="en-GB" sz="1600" b="1">
                <a:solidFill>
                  <a:srgbClr val="0000CC"/>
                </a:solidFill>
                <a:latin typeface="Calibri" pitchFamily="34" charset="0"/>
              </a:rPr>
              <a:t>    benefits of large-  </a:t>
            </a:r>
          </a:p>
          <a:p>
            <a:r>
              <a:rPr lang="en-GB" sz="1600" b="1">
                <a:solidFill>
                  <a:srgbClr val="0000CC"/>
                </a:solidFill>
                <a:latin typeface="Calibri" pitchFamily="34" charset="0"/>
              </a:rPr>
              <a:t>    scale production.</a:t>
            </a:r>
          </a:p>
        </p:txBody>
      </p:sp>
      <p:pic>
        <p:nvPicPr>
          <p:cNvPr id="23566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3141663"/>
            <a:ext cx="2019300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7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213" y="1268413"/>
            <a:ext cx="33147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9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908050"/>
            <a:ext cx="1249362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70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981075"/>
            <a:ext cx="1222375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6300788" y="2205038"/>
            <a:ext cx="244792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sz="1600" b="1">
                <a:latin typeface="Calibri" pitchFamily="34" charset="0"/>
              </a:rPr>
              <a:t> For MS, overhead  </a:t>
            </a:r>
          </a:p>
          <a:p>
            <a:r>
              <a:rPr lang="en-GB" sz="1600" b="1">
                <a:latin typeface="Calibri" pitchFamily="34" charset="0"/>
              </a:rPr>
              <a:t>   costs are huge</a:t>
            </a:r>
            <a:r>
              <a:rPr lang="en-GB" sz="1600" b="1">
                <a:solidFill>
                  <a:srgbClr val="0000CC"/>
                </a:solidFill>
                <a:latin typeface="Calibri" pitchFamily="34" charset="0"/>
              </a:rPr>
              <a:t>   </a:t>
            </a:r>
          </a:p>
          <a:p>
            <a:r>
              <a:rPr lang="en-GB" sz="1600" b="1">
                <a:solidFill>
                  <a:srgbClr val="0000CC"/>
                </a:solidFill>
                <a:latin typeface="Calibri" pitchFamily="34" charset="0"/>
              </a:rPr>
              <a:t>       [Cost of Sales   </a:t>
            </a:r>
          </a:p>
          <a:p>
            <a:r>
              <a:rPr lang="en-GB" sz="1600" b="1">
                <a:solidFill>
                  <a:srgbClr val="0000CC"/>
                </a:solidFill>
                <a:latin typeface="Calibri" pitchFamily="34" charset="0"/>
              </a:rPr>
              <a:t>     c$30bn in 2009]</a:t>
            </a:r>
          </a:p>
          <a:p>
            <a:endParaRPr lang="en-IE" sz="1600" b="1">
              <a:solidFill>
                <a:srgbClr val="0000CC"/>
              </a:solidFill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n-IE" sz="1600" b="1">
                <a:latin typeface="Calibri" pitchFamily="34" charset="0"/>
              </a:rPr>
              <a:t> Marginal Cost (MC) </a:t>
            </a:r>
          </a:p>
          <a:p>
            <a:r>
              <a:rPr lang="en-IE" sz="1600" b="1">
                <a:latin typeface="Calibri" pitchFamily="34" charset="0"/>
              </a:rPr>
              <a:t>   close to zero! </a:t>
            </a:r>
            <a:endParaRPr lang="en-GB" sz="1600" b="1">
              <a:solidFill>
                <a:srgbClr val="0000CC"/>
              </a:solidFill>
            </a:endParaRP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6227763" y="4321175"/>
            <a:ext cx="26638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sz="1600" b="1">
                <a:latin typeface="Calibri" pitchFamily="34" charset="0"/>
              </a:rPr>
              <a:t> MS uses image, reputation,  </a:t>
            </a:r>
          </a:p>
          <a:p>
            <a:r>
              <a:rPr lang="en-GB" sz="1600" b="1">
                <a:latin typeface="Calibri" pitchFamily="34" charset="0"/>
              </a:rPr>
              <a:t>   feedback, consumer loyalty </a:t>
            </a:r>
          </a:p>
          <a:p>
            <a:r>
              <a:rPr lang="en-GB" sz="1600" b="1">
                <a:latin typeface="Calibri" pitchFamily="34" charset="0"/>
              </a:rPr>
              <a:t>   etc to create demand </a:t>
            </a:r>
          </a:p>
          <a:p>
            <a:r>
              <a:rPr lang="en-IE" sz="1600" b="1">
                <a:solidFill>
                  <a:srgbClr val="0000CC"/>
                </a:solidFill>
                <a:latin typeface="Calibri" pitchFamily="34" charset="0"/>
              </a:rPr>
              <a:t>      </a:t>
            </a:r>
            <a:r>
              <a:rPr lang="en-IE" sz="1600" b="1">
                <a:solidFill>
                  <a:srgbClr val="0000CC"/>
                </a:solidFill>
              </a:rPr>
              <a:t>↑</a:t>
            </a:r>
            <a:r>
              <a:rPr lang="en-IE" sz="1600" b="1">
                <a:solidFill>
                  <a:srgbClr val="0000CC"/>
                </a:solidFill>
                <a:latin typeface="Calibri" pitchFamily="34" charset="0"/>
              </a:rPr>
              <a:t>Demand   </a:t>
            </a:r>
            <a:r>
              <a:rPr lang="en-IE" sz="1600" b="1">
                <a:solidFill>
                  <a:srgbClr val="0000CC"/>
                </a:solidFill>
              </a:rPr>
              <a:t>↑</a:t>
            </a:r>
            <a:r>
              <a:rPr lang="en-IE" sz="1600" b="1">
                <a:solidFill>
                  <a:srgbClr val="0000CC"/>
                </a:solidFill>
                <a:latin typeface="Calibri" pitchFamily="34" charset="0"/>
              </a:rPr>
              <a:t>Price </a:t>
            </a:r>
          </a:p>
          <a:p>
            <a:r>
              <a:rPr lang="en-IE" sz="1600" b="1">
                <a:solidFill>
                  <a:srgbClr val="0000CC"/>
                </a:solidFill>
                <a:latin typeface="Calibri" pitchFamily="34" charset="0"/>
              </a:rPr>
              <a:t>        =  </a:t>
            </a:r>
            <a:r>
              <a:rPr lang="en-IE" sz="1600" b="1">
                <a:solidFill>
                  <a:srgbClr val="0000CC"/>
                </a:solidFill>
              </a:rPr>
              <a:t>↑</a:t>
            </a:r>
            <a:r>
              <a:rPr lang="en-IE" sz="1600" b="1">
                <a:solidFill>
                  <a:srgbClr val="0000CC"/>
                </a:solidFill>
                <a:latin typeface="Calibri" pitchFamily="34" charset="0"/>
              </a:rPr>
              <a:t>Production</a:t>
            </a:r>
          </a:p>
          <a:p>
            <a:pPr>
              <a:buFontTx/>
              <a:buChar char="•"/>
            </a:pPr>
            <a:r>
              <a:rPr lang="en-IE" sz="1600" b="1">
                <a:latin typeface="Calibri" pitchFamily="34" charset="0"/>
              </a:rPr>
              <a:t> Same (essentially) Costs </a:t>
            </a:r>
          </a:p>
          <a:p>
            <a:r>
              <a:rPr lang="en-IE" sz="1600" b="1">
                <a:latin typeface="Calibri" pitchFamily="34" charset="0"/>
              </a:rPr>
              <a:t>  – Greater Output = Lower </a:t>
            </a:r>
          </a:p>
          <a:p>
            <a:r>
              <a:rPr lang="en-IE" sz="1600" b="1">
                <a:latin typeface="Calibri" pitchFamily="34" charset="0"/>
              </a:rPr>
              <a:t>   AC </a:t>
            </a:r>
          </a:p>
          <a:p>
            <a:pPr>
              <a:buFontTx/>
              <a:buChar char="•"/>
            </a:pPr>
            <a:endParaRPr lang="en-GB" sz="1600" b="1">
              <a:latin typeface="Calibri" pitchFamily="34" charset="0"/>
            </a:endParaRP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611188" y="4437063"/>
            <a:ext cx="2089150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1600" b="1">
                <a:latin typeface="Calibri" pitchFamily="34" charset="0"/>
              </a:rPr>
              <a:t>Extra output </a:t>
            </a:r>
          </a:p>
          <a:p>
            <a:r>
              <a:rPr lang="en-GB" sz="1600" b="1">
                <a:latin typeface="Calibri" pitchFamily="34" charset="0"/>
              </a:rPr>
              <a:t>   reduces AC, giving </a:t>
            </a:r>
          </a:p>
          <a:p>
            <a:r>
              <a:rPr lang="en-GB" sz="1600" b="1">
                <a:latin typeface="Calibri" pitchFamily="34" charset="0"/>
              </a:rPr>
              <a:t>   the business the   </a:t>
            </a:r>
          </a:p>
          <a:p>
            <a:r>
              <a:rPr lang="en-GB" sz="1600" b="1">
                <a:latin typeface="Calibri" pitchFamily="34" charset="0"/>
              </a:rPr>
              <a:t>   scope to exploit   </a:t>
            </a:r>
          </a:p>
          <a:p>
            <a:r>
              <a:rPr lang="en-GB" sz="1800">
                <a:latin typeface="Calibri" pitchFamily="34" charset="0"/>
              </a:rPr>
              <a:t>  </a:t>
            </a:r>
            <a:r>
              <a:rPr lang="en-GB" sz="1600" b="1">
                <a:solidFill>
                  <a:srgbClr val="FF0000"/>
                </a:solidFill>
                <a:latin typeface="Calibri" pitchFamily="34" charset="0"/>
              </a:rPr>
              <a:t>economies of scale</a:t>
            </a:r>
          </a:p>
        </p:txBody>
      </p:sp>
      <p:sp>
        <p:nvSpPr>
          <p:cNvPr id="23577" name="Rectangle 2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  <a:noFill/>
          <a:ln/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Short Run Average Cost (SRAC)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2B6BF-B77D-410E-A19D-56C2632D1D65}" type="slidenum">
              <a:rPr lang="en-US"/>
              <a:pPr/>
              <a:t>10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Short Run Average Cost (SRAC)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981075"/>
            <a:ext cx="7354887" cy="431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Why </a:t>
            </a:r>
            <a:r>
              <a:rPr lang="en-GB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is the AC curve initially downward sloping?</a:t>
            </a:r>
          </a:p>
          <a:p>
            <a:pPr algn="ctr">
              <a:buFontTx/>
              <a:buNone/>
            </a:pPr>
            <a:r>
              <a:rPr lang="en-GB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As output increases, the cost of producing a unit of a good falls</a:t>
            </a:r>
            <a:endParaRPr lang="en-US" sz="2000" b="1" i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9230" name="Arc 14"/>
          <p:cNvSpPr>
            <a:spLocks/>
          </p:cNvSpPr>
          <p:nvPr/>
        </p:nvSpPr>
        <p:spPr bwMode="auto">
          <a:xfrm rot="-733746" flipH="1" flipV="1">
            <a:off x="3419475" y="3933825"/>
            <a:ext cx="2593975" cy="1427163"/>
          </a:xfrm>
          <a:custGeom>
            <a:avLst/>
            <a:gdLst>
              <a:gd name="G0" fmla="+- 19141 0 0"/>
              <a:gd name="G1" fmla="+- 21600 0 0"/>
              <a:gd name="G2" fmla="+- 21600 0 0"/>
              <a:gd name="T0" fmla="*/ 0 w 40725"/>
              <a:gd name="T1" fmla="*/ 11591 h 21600"/>
              <a:gd name="T2" fmla="*/ 40725 w 40725"/>
              <a:gd name="T3" fmla="*/ 20768 h 21600"/>
              <a:gd name="T4" fmla="*/ 19141 w 4072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725" h="21600" fill="none" extrusionOk="0">
                <a:moveTo>
                  <a:pt x="-1" y="11590"/>
                </a:moveTo>
                <a:cubicBezTo>
                  <a:pt x="3725" y="4465"/>
                  <a:pt x="11100" y="-1"/>
                  <a:pt x="19141" y="0"/>
                </a:cubicBezTo>
                <a:cubicBezTo>
                  <a:pt x="30746" y="0"/>
                  <a:pt x="40277" y="9170"/>
                  <a:pt x="40724" y="20768"/>
                </a:cubicBezTo>
              </a:path>
              <a:path w="40725" h="21600" stroke="0" extrusionOk="0">
                <a:moveTo>
                  <a:pt x="-1" y="11590"/>
                </a:moveTo>
                <a:cubicBezTo>
                  <a:pt x="3725" y="4465"/>
                  <a:pt x="11100" y="-1"/>
                  <a:pt x="19141" y="0"/>
                </a:cubicBezTo>
                <a:cubicBezTo>
                  <a:pt x="30746" y="0"/>
                  <a:pt x="40277" y="9170"/>
                  <a:pt x="40724" y="20768"/>
                </a:cubicBezTo>
                <a:lnTo>
                  <a:pt x="19141" y="21600"/>
                </a:lnTo>
                <a:close/>
              </a:path>
            </a:pathLst>
          </a:cu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580063" y="3933825"/>
            <a:ext cx="720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SRAC</a:t>
            </a:r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2987675" y="4868863"/>
            <a:ext cx="647700" cy="6492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1979613" y="4221163"/>
            <a:ext cx="1081087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 i="1">
                <a:latin typeface="Calibri" pitchFamily="34" charset="0"/>
                <a:cs typeface="Times New Roman" pitchFamily="18" charset="0"/>
              </a:rPr>
              <a:t>If AC is declining (negative slope) you have </a:t>
            </a:r>
            <a:r>
              <a:rPr lang="en-GB" sz="1800" b="1">
                <a:latin typeface="Calibri" pitchFamily="34" charset="0"/>
                <a:cs typeface="Times New Roman" pitchFamily="18" charset="0"/>
              </a:rPr>
              <a:t>EOS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372225" y="4149725"/>
            <a:ext cx="1152525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 i="1">
                <a:latin typeface="Calibri" pitchFamily="34" charset="0"/>
                <a:cs typeface="Times New Roman" pitchFamily="18" charset="0"/>
              </a:rPr>
              <a:t>If AC is rising (positive slope), you have </a:t>
            </a:r>
            <a:r>
              <a:rPr lang="en-GB" sz="1800" b="1">
                <a:latin typeface="Calibri" pitchFamily="34" charset="0"/>
                <a:cs typeface="Times New Roman" pitchFamily="18" charset="0"/>
              </a:rPr>
              <a:t>DOS</a:t>
            </a:r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 flipV="1">
            <a:off x="5651500" y="4868863"/>
            <a:ext cx="647700" cy="647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4643438" y="5373688"/>
            <a:ext cx="0" cy="1150937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4500563" y="64912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latin typeface="Calibri" pitchFamily="34" charset="0"/>
                <a:cs typeface="Times New Roman" pitchFamily="18" charset="0"/>
              </a:rPr>
              <a:t>x</a:t>
            </a:r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>
            <a:off x="1692275" y="4076700"/>
            <a:ext cx="0" cy="2089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1692275" y="6165850"/>
            <a:ext cx="5616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1331913" y="4076700"/>
            <a:ext cx="0" cy="20891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1476375" y="6524625"/>
            <a:ext cx="59055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250825" y="4581525"/>
            <a:ext cx="1008063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Declining Costs</a:t>
            </a:r>
          </a:p>
          <a:p>
            <a:pPr algn="ctr"/>
            <a:r>
              <a:rPr lang="en-GB" sz="20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F/q</a:t>
            </a:r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7380288" y="6092825"/>
            <a:ext cx="10795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Increasing Output</a:t>
            </a:r>
            <a:r>
              <a:rPr lang="en-GB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9250" name="Line 34"/>
          <p:cNvSpPr>
            <a:spLocks noChangeShapeType="1"/>
          </p:cNvSpPr>
          <p:nvPr/>
        </p:nvSpPr>
        <p:spPr bwMode="auto">
          <a:xfrm>
            <a:off x="2555875" y="2636838"/>
            <a:ext cx="79216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>
            <a:off x="5148263" y="2636838"/>
            <a:ext cx="7921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pic>
        <p:nvPicPr>
          <p:cNvPr id="9252" name="Picture 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2060575"/>
            <a:ext cx="259080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53" name="Picture 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989138"/>
            <a:ext cx="10033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54" name="Picture 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1989138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55" name="Text Box 39"/>
          <p:cNvSpPr txBox="1">
            <a:spLocks noChangeArrowheads="1"/>
          </p:cNvSpPr>
          <p:nvPr/>
        </p:nvSpPr>
        <p:spPr bwMode="auto">
          <a:xfrm>
            <a:off x="1116013" y="3500438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2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X2</a:t>
            </a:r>
            <a:endParaRPr lang="en-GB" sz="20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256" name="Text Box 40"/>
          <p:cNvSpPr txBox="1">
            <a:spLocks noChangeArrowheads="1"/>
          </p:cNvSpPr>
          <p:nvPr/>
        </p:nvSpPr>
        <p:spPr bwMode="auto">
          <a:xfrm>
            <a:off x="6443663" y="3429000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20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X3</a:t>
            </a:r>
            <a:endParaRPr lang="en-GB" sz="20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971550" y="3213100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16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Raw Materials</a:t>
            </a:r>
            <a:r>
              <a:rPr lang="en-IE" sz="20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GB" sz="2000" b="1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3419475" y="3284538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16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Production </a:t>
            </a:r>
            <a:endParaRPr lang="en-GB" sz="1600" b="1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259" name="Text Box 43"/>
          <p:cNvSpPr txBox="1">
            <a:spLocks noChangeArrowheads="1"/>
          </p:cNvSpPr>
          <p:nvPr/>
        </p:nvSpPr>
        <p:spPr bwMode="auto">
          <a:xfrm>
            <a:off x="6227763" y="3213100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IE" sz="16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Output</a:t>
            </a:r>
            <a:endParaRPr lang="en-GB" sz="1600" b="1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260" name="Text Box 44"/>
          <p:cNvSpPr txBox="1">
            <a:spLocks noChangeArrowheads="1"/>
          </p:cNvSpPr>
          <p:nvPr/>
        </p:nvSpPr>
        <p:spPr bwMode="auto">
          <a:xfrm>
            <a:off x="2484438" y="6165850"/>
            <a:ext cx="12239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LOW</a:t>
            </a:r>
            <a:r>
              <a:rPr lang="en-GB" sz="1400" b="1">
                <a:latin typeface="Calibri" pitchFamily="34" charset="0"/>
                <a:cs typeface="Times New Roman" pitchFamily="18" charset="0"/>
              </a:rPr>
              <a:t> 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261" name="Text Box 45"/>
          <p:cNvSpPr txBox="1">
            <a:spLocks noChangeArrowheads="1"/>
          </p:cNvSpPr>
          <p:nvPr/>
        </p:nvSpPr>
        <p:spPr bwMode="auto">
          <a:xfrm>
            <a:off x="5435600" y="6165850"/>
            <a:ext cx="1368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HIGH</a:t>
            </a:r>
            <a:r>
              <a:rPr lang="en-GB" sz="1400" b="1">
                <a:latin typeface="Calibri" pitchFamily="34" charset="0"/>
                <a:cs typeface="Times New Roman" pitchFamily="18" charset="0"/>
              </a:rPr>
              <a:t> 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0" grpId="0" animBg="1"/>
      <p:bldP spid="9231" grpId="0" autoUpdateAnimBg="0"/>
      <p:bldP spid="9233" grpId="0" autoUpdateAnimBg="0"/>
      <p:bldP spid="9234" grpId="0" autoUpdateAnimBg="0"/>
      <p:bldP spid="9237" grpId="0" autoUpdateAnimBg="0"/>
      <p:bldP spid="9247" grpId="0" autoUpdateAnimBg="0"/>
      <p:bldP spid="9248" grpId="0" autoUpdateAnimBg="0"/>
      <p:bldP spid="9255" grpId="0" autoUpdateAnimBg="0"/>
      <p:bldP spid="9256" grpId="0" autoUpdateAnimBg="0"/>
      <p:bldP spid="9257" grpId="0" autoUpdateAnimBg="0"/>
      <p:bldP spid="9258" grpId="0" autoUpdateAnimBg="0"/>
      <p:bldP spid="925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98421-2D3C-41AE-A11A-7FC63EFA1745}" type="slidenum">
              <a:rPr lang="en-US"/>
              <a:pPr/>
              <a:t>11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Long Run Average Cost (LRAC)</a:t>
            </a:r>
            <a:r>
              <a:rPr lang="en-GB" sz="4000"/>
              <a:t> </a:t>
            </a:r>
            <a:endParaRPr lang="en-US" sz="4000"/>
          </a:p>
        </p:txBody>
      </p:sp>
      <p:sp>
        <p:nvSpPr>
          <p:cNvPr id="10244" name="Arc 4"/>
          <p:cNvSpPr>
            <a:spLocks noGrp="1"/>
          </p:cNvSpPr>
          <p:nvPr>
            <p:ph type="body" idx="1"/>
          </p:nvPr>
        </p:nvSpPr>
        <p:spPr>
          <a:xfrm rot="20866254" flipH="1" flipV="1">
            <a:off x="2195513" y="1341438"/>
            <a:ext cx="5173662" cy="3143250"/>
          </a:xfrm>
          <a:custGeom>
            <a:avLst/>
            <a:gdLst>
              <a:gd name="G0" fmla="+- 19921 0 0"/>
              <a:gd name="G1" fmla="+- 21600 0 0"/>
              <a:gd name="G2" fmla="+- 21600 0 0"/>
              <a:gd name="T0" fmla="*/ 0 w 41521"/>
              <a:gd name="T1" fmla="*/ 13250 h 21600"/>
              <a:gd name="T2" fmla="*/ 41521 w 41521"/>
              <a:gd name="T3" fmla="*/ 21600 h 21600"/>
              <a:gd name="T4" fmla="*/ 19921 w 4152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521" h="21600" fill="none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</a:path>
              <a:path w="41521" h="21600" stroke="0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  <a:lnTo>
                  <a:pt x="19921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</a:ln>
        </p:spPr>
        <p:txBody>
          <a:bodyPr/>
          <a:lstStyle/>
          <a:p>
            <a:pPr>
              <a:buFontTx/>
              <a:buNone/>
            </a:pPr>
            <a:endParaRPr lang="en-GB"/>
          </a:p>
          <a:p>
            <a:pPr>
              <a:buFontTx/>
              <a:buNone/>
            </a:pPr>
            <a:endParaRPr lang="en-GB"/>
          </a:p>
          <a:p>
            <a:pPr>
              <a:buFontTx/>
              <a:buNone/>
            </a:pPr>
            <a:endParaRPr lang="en-GB"/>
          </a:p>
          <a:p>
            <a:pPr>
              <a:buFontTx/>
              <a:buNone/>
            </a:pPr>
            <a:endParaRPr lang="en-GB"/>
          </a:p>
          <a:p>
            <a:pPr>
              <a:buFontTx/>
              <a:buNone/>
            </a:pPr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235825" y="1989138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LRAC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 rot="-787566">
            <a:off x="1835150" y="1844675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 rot="1177817">
            <a:off x="2051050" y="2133600"/>
            <a:ext cx="2889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 rot="214580">
            <a:off x="2411413" y="27813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195513" y="2492375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 rot="3788637">
            <a:off x="3994150" y="3935413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 rot="801901">
            <a:off x="2987675" y="3357563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 rot="1447335">
            <a:off x="2700338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563938" y="37163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276600" y="3573463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4572000" y="1341438"/>
            <a:ext cx="0" cy="3600450"/>
          </a:xfrm>
          <a:prstGeom prst="line">
            <a:avLst/>
          </a:prstGeom>
          <a:noFill/>
          <a:ln w="28575">
            <a:solidFill>
              <a:srgbClr val="FF66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323850" y="5805488"/>
            <a:ext cx="7993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GB" sz="1800" b="1">
                <a:latin typeface="Calibri" pitchFamily="34" charset="0"/>
              </a:rPr>
              <a:t>Composed of an infinite number of company sizes/scales i.e. </a:t>
            </a:r>
            <a:r>
              <a:rPr lang="en-GB" sz="1800" b="1">
                <a:solidFill>
                  <a:srgbClr val="FF0000"/>
                </a:solidFill>
                <a:latin typeface="Calibri" pitchFamily="34" charset="0"/>
              </a:rPr>
              <a:t>many possible levels of production</a:t>
            </a:r>
            <a:r>
              <a:rPr lang="en-GB" sz="1800" b="1">
                <a:latin typeface="Calibri" pitchFamily="34" charset="0"/>
              </a:rPr>
              <a:t> (combinations of cost and output) that COULD be produced</a:t>
            </a:r>
            <a:r>
              <a:rPr lang="en-US" sz="1800" b="1" i="1">
                <a:latin typeface="Calibri" pitchFamily="34" charset="0"/>
              </a:rPr>
              <a:t> </a:t>
            </a: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1331913" y="1268413"/>
            <a:ext cx="0" cy="36496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>
            <a:off x="1331913" y="4941888"/>
            <a:ext cx="62388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7308850" y="4941888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323850" y="1196975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Unit Cost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£</a:t>
            </a:r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1042988" y="4868863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0</a:t>
            </a: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241141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Economies of Scale</a:t>
            </a: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4643438" y="1196975"/>
            <a:ext cx="2160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latin typeface="Calibri" pitchFamily="34" charset="0"/>
                <a:cs typeface="Times New Roman" pitchFamily="18" charset="0"/>
              </a:rPr>
              <a:t>Diseconomies of Scale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 rot="517120">
            <a:off x="4427538" y="3860800"/>
            <a:ext cx="3333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5400" b="1"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94" name="Text Box 54"/>
          <p:cNvSpPr txBox="1">
            <a:spLocks noChangeArrowheads="1"/>
          </p:cNvSpPr>
          <p:nvPr/>
        </p:nvSpPr>
        <p:spPr bwMode="auto">
          <a:xfrm>
            <a:off x="4211638" y="5013325"/>
            <a:ext cx="720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1800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MES</a:t>
            </a:r>
          </a:p>
        </p:txBody>
      </p:sp>
      <p:sp>
        <p:nvSpPr>
          <p:cNvPr id="10298" name="Line 58"/>
          <p:cNvSpPr>
            <a:spLocks noChangeShapeType="1"/>
          </p:cNvSpPr>
          <p:nvPr/>
        </p:nvSpPr>
        <p:spPr bwMode="auto">
          <a:xfrm flipH="1">
            <a:off x="4716463" y="4437063"/>
            <a:ext cx="2087562" cy="71437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0299" name="Text Box 59"/>
          <p:cNvSpPr txBox="1">
            <a:spLocks noChangeArrowheads="1"/>
          </p:cNvSpPr>
          <p:nvPr/>
        </p:nvSpPr>
        <p:spPr bwMode="auto">
          <a:xfrm>
            <a:off x="6804025" y="3429000"/>
            <a:ext cx="20891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MES:</a:t>
            </a:r>
            <a:r>
              <a:rPr lang="en-GB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1600" b="1">
                <a:latin typeface="Calibri" pitchFamily="34" charset="0"/>
                <a:cs typeface="Times New Roman" pitchFamily="18" charset="0"/>
              </a:rPr>
              <a:t>Minimum Efficient Scale </a:t>
            </a:r>
          </a:p>
          <a:p>
            <a:pPr algn="ctr"/>
            <a:r>
              <a:rPr lang="en-GB" sz="1600">
                <a:latin typeface="Calibri" pitchFamily="34" charset="0"/>
                <a:cs typeface="Times New Roman" pitchFamily="18" charset="0"/>
              </a:rPr>
              <a:t>Scale of production where internal EOS are</a:t>
            </a:r>
            <a:r>
              <a:rPr lang="en-GB" sz="1600" b="1">
                <a:latin typeface="Calibri" pitchFamily="34" charset="0"/>
                <a:cs typeface="Times New Roman" pitchFamily="18" charset="0"/>
              </a:rPr>
              <a:t> fully exploited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utoUpdateAnimBg="0"/>
      <p:bldP spid="10247" grpId="0" autoUpdateAnimBg="0"/>
      <p:bldP spid="10248" grpId="0" autoUpdateAnimBg="0"/>
      <p:bldP spid="10250" grpId="0" autoUpdateAnimBg="0"/>
      <p:bldP spid="10251" grpId="0" autoUpdateAnimBg="0"/>
      <p:bldP spid="10253" grpId="0" autoUpdateAnimBg="0"/>
      <p:bldP spid="10254" grpId="0" autoUpdateAnimBg="0"/>
      <p:bldP spid="10255" grpId="0" autoUpdateAnimBg="0"/>
      <p:bldP spid="10256" grpId="0" autoUpdateAnimBg="0"/>
      <p:bldP spid="10257" grpId="0" autoUpdateAnimBg="0"/>
      <p:bldP spid="10260" grpId="0" animBg="1"/>
      <p:bldP spid="10261" grpId="0" animBg="1"/>
      <p:bldP spid="10262" grpId="0" autoUpdateAnimBg="0"/>
      <p:bldP spid="10263" grpId="0" autoUpdateAnimBg="0"/>
      <p:bldP spid="10264" grpId="0" autoUpdateAnimBg="0"/>
      <p:bldP spid="10265" grpId="0" autoUpdateAnimBg="0"/>
      <p:bldP spid="10266" grpId="0" autoUpdateAnimBg="0"/>
      <p:bldP spid="10268" grpId="0" autoUpdateAnimBg="0"/>
      <p:bldP spid="10294" grpId="0" autoUpdateAnimBg="0"/>
      <p:bldP spid="1029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BFC59-965E-4FEF-AF0D-172DAED9FC7A}" type="slidenum">
              <a:rPr lang="en-US"/>
              <a:pPr/>
              <a:t>12</a:t>
            </a:fld>
            <a:endParaRPr lang="en-US"/>
          </a:p>
        </p:txBody>
      </p:sp>
      <p:sp>
        <p:nvSpPr>
          <p:cNvPr id="11268" name="Arc 4"/>
          <p:cNvSpPr>
            <a:spLocks/>
          </p:cNvSpPr>
          <p:nvPr/>
        </p:nvSpPr>
        <p:spPr bwMode="auto">
          <a:xfrm rot="-733746" flipH="1" flipV="1">
            <a:off x="2195513" y="1341438"/>
            <a:ext cx="5173662" cy="3143250"/>
          </a:xfrm>
          <a:custGeom>
            <a:avLst/>
            <a:gdLst>
              <a:gd name="G0" fmla="+- 19921 0 0"/>
              <a:gd name="G1" fmla="+- 21600 0 0"/>
              <a:gd name="G2" fmla="+- 21600 0 0"/>
              <a:gd name="T0" fmla="*/ 0 w 41521"/>
              <a:gd name="T1" fmla="*/ 13250 h 21600"/>
              <a:gd name="T2" fmla="*/ 41521 w 41521"/>
              <a:gd name="T3" fmla="*/ 21600 h 21600"/>
              <a:gd name="T4" fmla="*/ 19921 w 4152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521" h="21600" fill="none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</a:path>
              <a:path w="41521" h="21600" stroke="0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  <a:lnTo>
                  <a:pt x="19921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US" sz="3200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7235825" y="1989138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LRAC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 rot="-342299">
            <a:off x="1835150" y="1844675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 rot="1447335">
            <a:off x="2700338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4572000" y="1341438"/>
            <a:ext cx="0" cy="3600450"/>
          </a:xfrm>
          <a:prstGeom prst="line">
            <a:avLst/>
          </a:prstGeom>
          <a:noFill/>
          <a:ln w="28575">
            <a:solidFill>
              <a:srgbClr val="FF66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1331913" y="1268413"/>
            <a:ext cx="0" cy="36496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>
            <a:off x="1331913" y="4941888"/>
            <a:ext cx="62388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7308850" y="4941888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323850" y="1196975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Unit Cost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£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1042988" y="4868863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0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241141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Economies of Scale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471646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latin typeface="Calibri" pitchFamily="34" charset="0"/>
                <a:cs typeface="Times New Roman" pitchFamily="18" charset="0"/>
              </a:rPr>
              <a:t>Diseconomies of Scale</a:t>
            </a:r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 rot="600427">
            <a:off x="4427538" y="3789363"/>
            <a:ext cx="333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>
            <a:off x="1331913" y="2349500"/>
            <a:ext cx="719137" cy="0"/>
          </a:xfrm>
          <a:prstGeom prst="line">
            <a:avLst/>
          </a:prstGeom>
          <a:noFill/>
          <a:ln w="19050">
            <a:solidFill>
              <a:srgbClr val="FF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>
            <a:off x="1331913" y="4508500"/>
            <a:ext cx="3240087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>
            <a:off x="1331913" y="3644900"/>
            <a:ext cx="1512887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01" name="Line 37"/>
          <p:cNvSpPr>
            <a:spLocks noChangeShapeType="1"/>
          </p:cNvSpPr>
          <p:nvPr/>
        </p:nvSpPr>
        <p:spPr bwMode="auto">
          <a:xfrm>
            <a:off x="2051050" y="2420938"/>
            <a:ext cx="0" cy="2519362"/>
          </a:xfrm>
          <a:prstGeom prst="line">
            <a:avLst/>
          </a:prstGeom>
          <a:noFill/>
          <a:ln w="19050">
            <a:solidFill>
              <a:srgbClr val="FF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05" name="Line 41"/>
          <p:cNvSpPr>
            <a:spLocks noChangeShapeType="1"/>
          </p:cNvSpPr>
          <p:nvPr/>
        </p:nvSpPr>
        <p:spPr bwMode="auto">
          <a:xfrm>
            <a:off x="2771775" y="3573463"/>
            <a:ext cx="0" cy="136842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10" name="Text Box 46"/>
          <p:cNvSpPr txBox="1">
            <a:spLocks noChangeArrowheads="1"/>
          </p:cNvSpPr>
          <p:nvPr/>
        </p:nvSpPr>
        <p:spPr bwMode="auto">
          <a:xfrm>
            <a:off x="755650" y="3500438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£50</a:t>
            </a:r>
          </a:p>
        </p:txBody>
      </p:sp>
      <p:sp>
        <p:nvSpPr>
          <p:cNvPr id="11311" name="Text Box 47"/>
          <p:cNvSpPr txBox="1">
            <a:spLocks noChangeArrowheads="1"/>
          </p:cNvSpPr>
          <p:nvPr/>
        </p:nvSpPr>
        <p:spPr bwMode="auto">
          <a:xfrm>
            <a:off x="2411413" y="5013325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100</a:t>
            </a:r>
          </a:p>
        </p:txBody>
      </p:sp>
      <p:sp>
        <p:nvSpPr>
          <p:cNvPr id="11312" name="Text Box 48"/>
          <p:cNvSpPr txBox="1">
            <a:spLocks noChangeArrowheads="1"/>
          </p:cNvSpPr>
          <p:nvPr/>
        </p:nvSpPr>
        <p:spPr bwMode="auto">
          <a:xfrm>
            <a:off x="755650" y="4365625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 £20</a:t>
            </a:r>
          </a:p>
        </p:txBody>
      </p:sp>
      <p:sp>
        <p:nvSpPr>
          <p:cNvPr id="11313" name="Text Box 49"/>
          <p:cNvSpPr txBox="1">
            <a:spLocks noChangeArrowheads="1"/>
          </p:cNvSpPr>
          <p:nvPr/>
        </p:nvSpPr>
        <p:spPr bwMode="auto">
          <a:xfrm>
            <a:off x="4284663" y="5013325"/>
            <a:ext cx="5032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 200</a:t>
            </a:r>
          </a:p>
          <a:p>
            <a:endParaRPr lang="en-GB" sz="1400" b="1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1314" name="Text Box 50"/>
          <p:cNvSpPr txBox="1">
            <a:spLocks noChangeArrowheads="1"/>
          </p:cNvSpPr>
          <p:nvPr/>
        </p:nvSpPr>
        <p:spPr bwMode="auto">
          <a:xfrm>
            <a:off x="684213" y="2276475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FF"/>
                </a:solidFill>
                <a:latin typeface="Calibri" pitchFamily="34" charset="0"/>
                <a:cs typeface="Times New Roman" pitchFamily="18" charset="0"/>
              </a:rPr>
              <a:t> £110</a:t>
            </a:r>
          </a:p>
        </p:txBody>
      </p:sp>
      <p:sp>
        <p:nvSpPr>
          <p:cNvPr id="11315" name="Text Box 51"/>
          <p:cNvSpPr txBox="1">
            <a:spLocks noChangeArrowheads="1"/>
          </p:cNvSpPr>
          <p:nvPr/>
        </p:nvSpPr>
        <p:spPr bwMode="auto">
          <a:xfrm>
            <a:off x="1835150" y="5013325"/>
            <a:ext cx="4318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FF"/>
                </a:solidFill>
                <a:latin typeface="Calibri" pitchFamily="34" charset="0"/>
                <a:cs typeface="Times New Roman" pitchFamily="18" charset="0"/>
              </a:rPr>
              <a:t>50</a:t>
            </a:r>
          </a:p>
          <a:p>
            <a:endParaRPr lang="en-GB" sz="1400" b="1">
              <a:solidFill>
                <a:srgbClr val="FF00F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1316" name="Rectangle 5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18487" cy="706437"/>
          </a:xfrm>
          <a:noFill/>
          <a:ln/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Long Run Average Cost (LRAC)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1317" name="Text Box 53"/>
          <p:cNvSpPr txBox="1">
            <a:spLocks noChangeArrowheads="1"/>
          </p:cNvSpPr>
          <p:nvPr/>
        </p:nvSpPr>
        <p:spPr bwMode="auto">
          <a:xfrm>
            <a:off x="4211638" y="566102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latin typeface="Calibri" pitchFamily="34" charset="0"/>
                <a:cs typeface="Times New Roman" pitchFamily="18" charset="0"/>
              </a:rPr>
              <a:t>MES</a:t>
            </a:r>
          </a:p>
        </p:txBody>
      </p:sp>
      <p:sp>
        <p:nvSpPr>
          <p:cNvPr id="11319" name="Freeform 55"/>
          <p:cNvSpPr>
            <a:spLocks/>
          </p:cNvSpPr>
          <p:nvPr/>
        </p:nvSpPr>
        <p:spPr bwMode="auto">
          <a:xfrm rot="917693">
            <a:off x="1908175" y="1628775"/>
            <a:ext cx="863600" cy="936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20" name="Freeform 56"/>
          <p:cNvSpPr>
            <a:spLocks/>
          </p:cNvSpPr>
          <p:nvPr/>
        </p:nvSpPr>
        <p:spPr bwMode="auto">
          <a:xfrm>
            <a:off x="2339975" y="2420938"/>
            <a:ext cx="1639888" cy="1317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21" name="Text Box 57"/>
          <p:cNvSpPr txBox="1">
            <a:spLocks noChangeArrowheads="1"/>
          </p:cNvSpPr>
          <p:nvPr/>
        </p:nvSpPr>
        <p:spPr bwMode="auto">
          <a:xfrm>
            <a:off x="1979613" y="1844675"/>
            <a:ext cx="6461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A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  <a:r>
              <a:rPr lang="en-GB" sz="12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1322" name="Text Box 58"/>
          <p:cNvSpPr txBox="1">
            <a:spLocks noChangeArrowheads="1"/>
          </p:cNvSpPr>
          <p:nvPr/>
        </p:nvSpPr>
        <p:spPr bwMode="auto">
          <a:xfrm>
            <a:off x="2555875" y="2708275"/>
            <a:ext cx="792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B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11324" name="Freeform 60"/>
          <p:cNvSpPr>
            <a:spLocks/>
          </p:cNvSpPr>
          <p:nvPr/>
        </p:nvSpPr>
        <p:spPr bwMode="auto">
          <a:xfrm rot="-918368">
            <a:off x="3132138" y="3284538"/>
            <a:ext cx="1295400" cy="936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25" name="Line 61"/>
          <p:cNvSpPr>
            <a:spLocks noChangeShapeType="1"/>
          </p:cNvSpPr>
          <p:nvPr/>
        </p:nvSpPr>
        <p:spPr bwMode="auto">
          <a:xfrm flipH="1">
            <a:off x="1331913" y="4221163"/>
            <a:ext cx="2232025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26" name="Line 62"/>
          <p:cNvSpPr>
            <a:spLocks noChangeShapeType="1"/>
          </p:cNvSpPr>
          <p:nvPr/>
        </p:nvSpPr>
        <p:spPr bwMode="auto">
          <a:xfrm>
            <a:off x="3563938" y="4221163"/>
            <a:ext cx="0" cy="720725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27" name="Text Box 63"/>
          <p:cNvSpPr txBox="1">
            <a:spLocks noChangeArrowheads="1"/>
          </p:cNvSpPr>
          <p:nvPr/>
        </p:nvSpPr>
        <p:spPr bwMode="auto">
          <a:xfrm>
            <a:off x="3419475" y="36449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1328" name="Text Box 64"/>
          <p:cNvSpPr txBox="1">
            <a:spLocks noChangeArrowheads="1"/>
          </p:cNvSpPr>
          <p:nvPr/>
        </p:nvSpPr>
        <p:spPr bwMode="auto">
          <a:xfrm>
            <a:off x="2627313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1329" name="Text Box 65"/>
          <p:cNvSpPr txBox="1">
            <a:spLocks noChangeArrowheads="1"/>
          </p:cNvSpPr>
          <p:nvPr/>
        </p:nvSpPr>
        <p:spPr bwMode="auto">
          <a:xfrm>
            <a:off x="755650" y="4076700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 £30</a:t>
            </a:r>
          </a:p>
        </p:txBody>
      </p:sp>
      <p:sp>
        <p:nvSpPr>
          <p:cNvPr id="11330" name="Text Box 66"/>
          <p:cNvSpPr txBox="1">
            <a:spLocks noChangeArrowheads="1"/>
          </p:cNvSpPr>
          <p:nvPr/>
        </p:nvSpPr>
        <p:spPr bwMode="auto">
          <a:xfrm>
            <a:off x="3276600" y="5013325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  150</a:t>
            </a:r>
          </a:p>
        </p:txBody>
      </p:sp>
      <p:sp>
        <p:nvSpPr>
          <p:cNvPr id="11331" name="Text Box 67"/>
          <p:cNvSpPr txBox="1">
            <a:spLocks noChangeArrowheads="1"/>
          </p:cNvSpPr>
          <p:nvPr/>
        </p:nvSpPr>
        <p:spPr bwMode="auto">
          <a:xfrm>
            <a:off x="3708400" y="3500438"/>
            <a:ext cx="611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C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3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11332" name="Line 68"/>
          <p:cNvSpPr>
            <a:spLocks noChangeShapeType="1"/>
          </p:cNvSpPr>
          <p:nvPr/>
        </p:nvSpPr>
        <p:spPr bwMode="auto">
          <a:xfrm flipV="1">
            <a:off x="4572000" y="530066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1333" name="Text Box 69"/>
          <p:cNvSpPr txBox="1">
            <a:spLocks noChangeArrowheads="1"/>
          </p:cNvSpPr>
          <p:nvPr/>
        </p:nvSpPr>
        <p:spPr bwMode="auto">
          <a:xfrm>
            <a:off x="3419475" y="5949950"/>
            <a:ext cx="25923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   ‘Technical Optimum’  @ </a:t>
            </a:r>
          </a:p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Cost =</a:t>
            </a:r>
            <a:r>
              <a:rPr lang="en-GB" sz="1400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 £20, </a:t>
            </a:r>
            <a:r>
              <a:rPr lang="en-GB" sz="1400" b="1">
                <a:latin typeface="Calibri" pitchFamily="34" charset="0"/>
                <a:cs typeface="Times New Roman" pitchFamily="18" charset="0"/>
              </a:rPr>
              <a:t>Quantity =</a:t>
            </a:r>
            <a:r>
              <a:rPr lang="en-GB" sz="1400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 200 </a:t>
            </a:r>
          </a:p>
        </p:txBody>
      </p:sp>
      <p:sp>
        <p:nvSpPr>
          <p:cNvPr id="11334" name="Arc 70"/>
          <p:cNvSpPr>
            <a:spLocks/>
          </p:cNvSpPr>
          <p:nvPr/>
        </p:nvSpPr>
        <p:spPr bwMode="auto">
          <a:xfrm rot="-1103930" flipH="1" flipV="1">
            <a:off x="3838575" y="3505200"/>
            <a:ext cx="1492250" cy="935038"/>
          </a:xfrm>
          <a:custGeom>
            <a:avLst/>
            <a:gdLst>
              <a:gd name="G0" fmla="+- 17915 0 0"/>
              <a:gd name="G1" fmla="+- 21600 0 0"/>
              <a:gd name="G2" fmla="+- 21600 0 0"/>
              <a:gd name="T0" fmla="*/ 0 w 39515"/>
              <a:gd name="T1" fmla="*/ 9534 h 21600"/>
              <a:gd name="T2" fmla="*/ 39515 w 39515"/>
              <a:gd name="T3" fmla="*/ 21600 h 21600"/>
              <a:gd name="T4" fmla="*/ 17915 w 3951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515" h="21600" fill="none" extrusionOk="0">
                <a:moveTo>
                  <a:pt x="-1" y="9533"/>
                </a:moveTo>
                <a:cubicBezTo>
                  <a:pt x="4013" y="3573"/>
                  <a:pt x="10729" y="-1"/>
                  <a:pt x="17915" y="0"/>
                </a:cubicBezTo>
                <a:cubicBezTo>
                  <a:pt x="29844" y="0"/>
                  <a:pt x="39515" y="9670"/>
                  <a:pt x="39515" y="21600"/>
                </a:cubicBezTo>
              </a:path>
              <a:path w="39515" h="21600" stroke="0" extrusionOk="0">
                <a:moveTo>
                  <a:pt x="-1" y="9533"/>
                </a:moveTo>
                <a:cubicBezTo>
                  <a:pt x="4013" y="3573"/>
                  <a:pt x="10729" y="-1"/>
                  <a:pt x="17915" y="0"/>
                </a:cubicBezTo>
                <a:cubicBezTo>
                  <a:pt x="29844" y="0"/>
                  <a:pt x="39515" y="9670"/>
                  <a:pt x="39515" y="21600"/>
                </a:cubicBezTo>
                <a:lnTo>
                  <a:pt x="17915" y="21600"/>
                </a:lnTo>
                <a:close/>
              </a:path>
            </a:pathLst>
          </a:custGeom>
          <a:noFill/>
          <a:ln w="38100">
            <a:solidFill>
              <a:srgbClr val="33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11336" name="Text Box 72"/>
          <p:cNvSpPr txBox="1">
            <a:spLocks noChangeArrowheads="1"/>
          </p:cNvSpPr>
          <p:nvPr/>
        </p:nvSpPr>
        <p:spPr bwMode="auto">
          <a:xfrm>
            <a:off x="4572000" y="3789363"/>
            <a:ext cx="611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D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4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utoUpdateAnimBg="0"/>
      <p:bldP spid="11270" grpId="0" autoUpdateAnimBg="0"/>
      <p:bldP spid="11276" grpId="0" autoUpdateAnimBg="0"/>
      <p:bldP spid="11281" grpId="0" animBg="1"/>
      <p:bldP spid="11282" grpId="0" animBg="1"/>
      <p:bldP spid="11283" grpId="0" autoUpdateAnimBg="0"/>
      <p:bldP spid="11284" grpId="0" autoUpdateAnimBg="0"/>
      <p:bldP spid="11285" grpId="0" autoUpdateAnimBg="0"/>
      <p:bldP spid="11286" grpId="0" autoUpdateAnimBg="0"/>
      <p:bldP spid="11287" grpId="0" autoUpdateAnimBg="0"/>
      <p:bldP spid="11289" grpId="0" autoUpdateAnimBg="0"/>
      <p:bldP spid="11310" grpId="0" autoUpdateAnimBg="0"/>
      <p:bldP spid="11311" grpId="0" autoUpdateAnimBg="0"/>
      <p:bldP spid="11312" grpId="0" autoUpdateAnimBg="0"/>
      <p:bldP spid="11313" grpId="0" autoUpdateAnimBg="0"/>
      <p:bldP spid="11314" grpId="0" autoUpdateAnimBg="0"/>
      <p:bldP spid="11315" grpId="0" autoUpdateAnimBg="0"/>
      <p:bldP spid="11317" grpId="0" autoUpdateAnimBg="0"/>
      <p:bldP spid="11319" grpId="0" animBg="1"/>
      <p:bldP spid="11320" grpId="0" animBg="1"/>
      <p:bldP spid="11321" grpId="0" autoUpdateAnimBg="0"/>
      <p:bldP spid="11322" grpId="0" autoUpdateAnimBg="0"/>
      <p:bldP spid="11324" grpId="0" animBg="1"/>
      <p:bldP spid="11327" grpId="0" autoUpdateAnimBg="0"/>
      <p:bldP spid="11328" grpId="0" autoUpdateAnimBg="0"/>
      <p:bldP spid="11329" grpId="0" autoUpdateAnimBg="0"/>
      <p:bldP spid="11330" grpId="0" autoUpdateAnimBg="0"/>
      <p:bldP spid="11331" grpId="0" autoUpdateAnimBg="0"/>
      <p:bldP spid="11333" grpId="0" autoUpdateAnimBg="0"/>
      <p:bldP spid="11334" grpId="0" animBg="1"/>
      <p:bldP spid="1133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E3D4-A1C4-4CC5-B375-4807C8538F0C}" type="slidenum">
              <a:rPr lang="en-US"/>
              <a:pPr/>
              <a:t>13</a:t>
            </a:fld>
            <a:endParaRPr lang="en-US"/>
          </a:p>
        </p:txBody>
      </p:sp>
      <p:sp>
        <p:nvSpPr>
          <p:cNvPr id="21508" name="Arc 4"/>
          <p:cNvSpPr>
            <a:spLocks/>
          </p:cNvSpPr>
          <p:nvPr/>
        </p:nvSpPr>
        <p:spPr bwMode="auto">
          <a:xfrm rot="-733746" flipH="1" flipV="1">
            <a:off x="2195513" y="1341438"/>
            <a:ext cx="5173662" cy="3143250"/>
          </a:xfrm>
          <a:custGeom>
            <a:avLst/>
            <a:gdLst>
              <a:gd name="G0" fmla="+- 19921 0 0"/>
              <a:gd name="G1" fmla="+- 21600 0 0"/>
              <a:gd name="G2" fmla="+- 21600 0 0"/>
              <a:gd name="T0" fmla="*/ 0 w 41521"/>
              <a:gd name="T1" fmla="*/ 13250 h 21600"/>
              <a:gd name="T2" fmla="*/ 41521 w 41521"/>
              <a:gd name="T3" fmla="*/ 21600 h 21600"/>
              <a:gd name="T4" fmla="*/ 19921 w 4152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521" h="21600" fill="none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</a:path>
              <a:path w="41521" h="21600" stroke="0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  <a:lnTo>
                  <a:pt x="19921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US" sz="3200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7235825" y="1989138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LRAC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 rot="-415050">
            <a:off x="1835150" y="1844675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 rot="1447335">
            <a:off x="2700338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4572000" y="1341438"/>
            <a:ext cx="0" cy="3600450"/>
          </a:xfrm>
          <a:prstGeom prst="line">
            <a:avLst/>
          </a:prstGeom>
          <a:noFill/>
          <a:ln w="28575">
            <a:solidFill>
              <a:srgbClr val="FF66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1331913" y="1268413"/>
            <a:ext cx="0" cy="36496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1331913" y="4941888"/>
            <a:ext cx="62388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7308850" y="4941888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241141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Economies of Scale</a:t>
            </a: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471646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latin typeface="Calibri" pitchFamily="34" charset="0"/>
                <a:cs typeface="Times New Roman" pitchFamily="18" charset="0"/>
              </a:rPr>
              <a:t>Diseconomies of Scale</a:t>
            </a: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 rot="600427">
            <a:off x="4427538" y="3789363"/>
            <a:ext cx="333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4284663" y="5013325"/>
            <a:ext cx="5032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 200</a:t>
            </a:r>
          </a:p>
          <a:p>
            <a:endParaRPr lang="en-GB" sz="1400" b="1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1531" name="Rectangle 27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18487" cy="706437"/>
          </a:xfrm>
          <a:noFill/>
          <a:ln/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Long Run Average Cost (LRAC)</a:t>
            </a:r>
            <a:r>
              <a:rPr lang="en-GB" sz="4000"/>
              <a:t> </a:t>
            </a:r>
            <a:endParaRPr lang="en-US" sz="4000"/>
          </a:p>
        </p:txBody>
      </p:sp>
      <p:sp>
        <p:nvSpPr>
          <p:cNvPr id="21532" name="Text Box 28"/>
          <p:cNvSpPr txBox="1">
            <a:spLocks noChangeArrowheads="1"/>
          </p:cNvSpPr>
          <p:nvPr/>
        </p:nvSpPr>
        <p:spPr bwMode="auto">
          <a:xfrm>
            <a:off x="4211638" y="566102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latin typeface="Calibri" pitchFamily="34" charset="0"/>
                <a:cs typeface="Times New Roman" pitchFamily="18" charset="0"/>
              </a:rPr>
              <a:t>MES</a:t>
            </a:r>
          </a:p>
        </p:txBody>
      </p:sp>
      <p:sp>
        <p:nvSpPr>
          <p:cNvPr id="21533" name="Freeform 29"/>
          <p:cNvSpPr>
            <a:spLocks/>
          </p:cNvSpPr>
          <p:nvPr/>
        </p:nvSpPr>
        <p:spPr bwMode="auto">
          <a:xfrm rot="917693">
            <a:off x="1908175" y="1628775"/>
            <a:ext cx="863600" cy="936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34" name="Freeform 30"/>
          <p:cNvSpPr>
            <a:spLocks/>
          </p:cNvSpPr>
          <p:nvPr/>
        </p:nvSpPr>
        <p:spPr bwMode="auto">
          <a:xfrm>
            <a:off x="2339975" y="2420938"/>
            <a:ext cx="1639888" cy="1317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35" name="Text Box 31"/>
          <p:cNvSpPr txBox="1">
            <a:spLocks noChangeArrowheads="1"/>
          </p:cNvSpPr>
          <p:nvPr/>
        </p:nvSpPr>
        <p:spPr bwMode="auto">
          <a:xfrm>
            <a:off x="1979613" y="1844675"/>
            <a:ext cx="6461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A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  <a:r>
              <a:rPr lang="en-GB" sz="12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21536" name="Text Box 32"/>
          <p:cNvSpPr txBox="1">
            <a:spLocks noChangeArrowheads="1"/>
          </p:cNvSpPr>
          <p:nvPr/>
        </p:nvSpPr>
        <p:spPr bwMode="auto">
          <a:xfrm>
            <a:off x="2555875" y="2708275"/>
            <a:ext cx="792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B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21537" name="Freeform 33"/>
          <p:cNvSpPr>
            <a:spLocks/>
          </p:cNvSpPr>
          <p:nvPr/>
        </p:nvSpPr>
        <p:spPr bwMode="auto">
          <a:xfrm rot="-980463">
            <a:off x="3132138" y="3284538"/>
            <a:ext cx="1295400" cy="936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38" name="Line 34"/>
          <p:cNvSpPr>
            <a:spLocks noChangeShapeType="1"/>
          </p:cNvSpPr>
          <p:nvPr/>
        </p:nvSpPr>
        <p:spPr bwMode="auto">
          <a:xfrm flipH="1">
            <a:off x="1476375" y="4221163"/>
            <a:ext cx="2087563" cy="129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med" len="med"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40" name="Text Box 36"/>
          <p:cNvSpPr txBox="1">
            <a:spLocks noChangeArrowheads="1"/>
          </p:cNvSpPr>
          <p:nvPr/>
        </p:nvSpPr>
        <p:spPr bwMode="auto">
          <a:xfrm>
            <a:off x="3419475" y="36449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1541" name="Text Box 37"/>
          <p:cNvSpPr txBox="1">
            <a:spLocks noChangeArrowheads="1"/>
          </p:cNvSpPr>
          <p:nvPr/>
        </p:nvSpPr>
        <p:spPr bwMode="auto">
          <a:xfrm>
            <a:off x="2627313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1544" name="Text Box 40"/>
          <p:cNvSpPr txBox="1">
            <a:spLocks noChangeArrowheads="1"/>
          </p:cNvSpPr>
          <p:nvPr/>
        </p:nvSpPr>
        <p:spPr bwMode="auto">
          <a:xfrm>
            <a:off x="3708400" y="3500438"/>
            <a:ext cx="611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C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3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21545" name="Line 41"/>
          <p:cNvSpPr>
            <a:spLocks noChangeShapeType="1"/>
          </p:cNvSpPr>
          <p:nvPr/>
        </p:nvSpPr>
        <p:spPr bwMode="auto">
          <a:xfrm flipV="1">
            <a:off x="4572000" y="530066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47" name="Arc 43"/>
          <p:cNvSpPr>
            <a:spLocks/>
          </p:cNvSpPr>
          <p:nvPr/>
        </p:nvSpPr>
        <p:spPr bwMode="auto">
          <a:xfrm rot="-1103930" flipH="1" flipV="1">
            <a:off x="3838575" y="3505200"/>
            <a:ext cx="1492250" cy="935038"/>
          </a:xfrm>
          <a:custGeom>
            <a:avLst/>
            <a:gdLst>
              <a:gd name="G0" fmla="+- 17915 0 0"/>
              <a:gd name="G1" fmla="+- 21600 0 0"/>
              <a:gd name="G2" fmla="+- 21600 0 0"/>
              <a:gd name="T0" fmla="*/ 0 w 39515"/>
              <a:gd name="T1" fmla="*/ 9534 h 21600"/>
              <a:gd name="T2" fmla="*/ 39515 w 39515"/>
              <a:gd name="T3" fmla="*/ 21600 h 21600"/>
              <a:gd name="T4" fmla="*/ 17915 w 3951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515" h="21600" fill="none" extrusionOk="0">
                <a:moveTo>
                  <a:pt x="-1" y="9533"/>
                </a:moveTo>
                <a:cubicBezTo>
                  <a:pt x="4013" y="3573"/>
                  <a:pt x="10729" y="-1"/>
                  <a:pt x="17915" y="0"/>
                </a:cubicBezTo>
                <a:cubicBezTo>
                  <a:pt x="29844" y="0"/>
                  <a:pt x="39515" y="9670"/>
                  <a:pt x="39515" y="21600"/>
                </a:cubicBezTo>
              </a:path>
              <a:path w="39515" h="21600" stroke="0" extrusionOk="0">
                <a:moveTo>
                  <a:pt x="-1" y="9533"/>
                </a:moveTo>
                <a:cubicBezTo>
                  <a:pt x="4013" y="3573"/>
                  <a:pt x="10729" y="-1"/>
                  <a:pt x="17915" y="0"/>
                </a:cubicBezTo>
                <a:cubicBezTo>
                  <a:pt x="29844" y="0"/>
                  <a:pt x="39515" y="9670"/>
                  <a:pt x="39515" y="21600"/>
                </a:cubicBezTo>
                <a:lnTo>
                  <a:pt x="17915" y="21600"/>
                </a:lnTo>
                <a:close/>
              </a:path>
            </a:pathLst>
          </a:custGeom>
          <a:noFill/>
          <a:ln w="38100">
            <a:solidFill>
              <a:srgbClr val="33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1548" name="Text Box 44"/>
          <p:cNvSpPr txBox="1">
            <a:spLocks noChangeArrowheads="1"/>
          </p:cNvSpPr>
          <p:nvPr/>
        </p:nvSpPr>
        <p:spPr bwMode="auto">
          <a:xfrm>
            <a:off x="4572000" y="3789363"/>
            <a:ext cx="611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D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4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21549" name="Text Box 45"/>
          <p:cNvSpPr txBox="1">
            <a:spLocks noChangeArrowheads="1"/>
          </p:cNvSpPr>
          <p:nvPr/>
        </p:nvSpPr>
        <p:spPr bwMode="auto">
          <a:xfrm>
            <a:off x="323850" y="1196975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Unit Cost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£</a:t>
            </a:r>
          </a:p>
        </p:txBody>
      </p:sp>
      <p:sp>
        <p:nvSpPr>
          <p:cNvPr id="21550" name="Text Box 46"/>
          <p:cNvSpPr txBox="1">
            <a:spLocks noChangeArrowheads="1"/>
          </p:cNvSpPr>
          <p:nvPr/>
        </p:nvSpPr>
        <p:spPr bwMode="auto">
          <a:xfrm>
            <a:off x="684213" y="5589588"/>
            <a:ext cx="1439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600" b="1">
              <a:solidFill>
                <a:srgbClr val="008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1552" name="Line 48"/>
          <p:cNvSpPr>
            <a:spLocks noChangeShapeType="1"/>
          </p:cNvSpPr>
          <p:nvPr/>
        </p:nvSpPr>
        <p:spPr bwMode="auto">
          <a:xfrm flipV="1">
            <a:off x="1476375" y="3644900"/>
            <a:ext cx="1295400" cy="18716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53" name="Line 49"/>
          <p:cNvSpPr>
            <a:spLocks noChangeShapeType="1"/>
          </p:cNvSpPr>
          <p:nvPr/>
        </p:nvSpPr>
        <p:spPr bwMode="auto">
          <a:xfrm flipV="1">
            <a:off x="1476375" y="2492375"/>
            <a:ext cx="574675" cy="30241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54" name="Text Box 50"/>
          <p:cNvSpPr txBox="1">
            <a:spLocks noChangeArrowheads="1"/>
          </p:cNvSpPr>
          <p:nvPr/>
        </p:nvSpPr>
        <p:spPr bwMode="auto">
          <a:xfrm>
            <a:off x="827088" y="5589588"/>
            <a:ext cx="12969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NOT 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@ Minimum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 Point</a:t>
            </a:r>
            <a:r>
              <a:rPr lang="en-GB" sz="14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21555" name="Line 51"/>
          <p:cNvSpPr>
            <a:spLocks noChangeShapeType="1"/>
          </p:cNvSpPr>
          <p:nvPr/>
        </p:nvSpPr>
        <p:spPr bwMode="auto">
          <a:xfrm flipH="1" flipV="1">
            <a:off x="4643438" y="4581525"/>
            <a:ext cx="720725" cy="935038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1556" name="Text Box 52"/>
          <p:cNvSpPr txBox="1">
            <a:spLocks noChangeArrowheads="1"/>
          </p:cNvSpPr>
          <p:nvPr/>
        </p:nvSpPr>
        <p:spPr bwMode="auto">
          <a:xfrm>
            <a:off x="5364163" y="5373688"/>
            <a:ext cx="12969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GB" sz="1600" b="1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@ Minimum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 Point</a:t>
            </a:r>
            <a:r>
              <a:rPr lang="en-GB" sz="14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1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1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utoUpdateAnimBg="0"/>
      <p:bldP spid="21510" grpId="0" autoUpdateAnimBg="0"/>
      <p:bldP spid="21511" grpId="0" autoUpdateAnimBg="0"/>
      <p:bldP spid="21513" grpId="0" animBg="1"/>
      <p:bldP spid="21514" grpId="0" animBg="1"/>
      <p:bldP spid="21515" grpId="0" autoUpdateAnimBg="0"/>
      <p:bldP spid="21517" grpId="0" autoUpdateAnimBg="0"/>
      <p:bldP spid="21518" grpId="0" autoUpdateAnimBg="0"/>
      <p:bldP spid="21519" grpId="0" autoUpdateAnimBg="0"/>
      <p:bldP spid="21528" grpId="0" autoUpdateAnimBg="0"/>
      <p:bldP spid="21532" grpId="0" autoUpdateAnimBg="0"/>
      <p:bldP spid="21533" grpId="0" animBg="1"/>
      <p:bldP spid="21534" grpId="0" animBg="1"/>
      <p:bldP spid="21535" grpId="0" autoUpdateAnimBg="0"/>
      <p:bldP spid="21536" grpId="0" autoUpdateAnimBg="0"/>
      <p:bldP spid="21537" grpId="0" animBg="1"/>
      <p:bldP spid="21540" grpId="0" autoUpdateAnimBg="0"/>
      <p:bldP spid="21541" grpId="0" autoUpdateAnimBg="0"/>
      <p:bldP spid="21544" grpId="0" autoUpdateAnimBg="0"/>
      <p:bldP spid="21547" grpId="0" animBg="1"/>
      <p:bldP spid="21548" grpId="0" autoUpdateAnimBg="0"/>
      <p:bldP spid="21549" grpId="0" autoUpdateAnimBg="0"/>
      <p:bldP spid="21550" grpId="0" autoUpdateAnimBg="0"/>
      <p:bldP spid="21554" grpId="0" autoUpdateAnimBg="0"/>
      <p:bldP spid="2155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0CD44-558C-4CD6-8F46-FB572293DE55}" type="slidenum">
              <a:rPr lang="en-US"/>
              <a:pPr/>
              <a:t>14</a:t>
            </a:fld>
            <a:endParaRPr lang="en-US"/>
          </a:p>
        </p:txBody>
      </p:sp>
      <p:sp>
        <p:nvSpPr>
          <p:cNvPr id="26628" name="Arc 4"/>
          <p:cNvSpPr>
            <a:spLocks/>
          </p:cNvSpPr>
          <p:nvPr/>
        </p:nvSpPr>
        <p:spPr bwMode="auto">
          <a:xfrm rot="-733746" flipH="1" flipV="1">
            <a:off x="2195513" y="1341438"/>
            <a:ext cx="5173662" cy="3143250"/>
          </a:xfrm>
          <a:custGeom>
            <a:avLst/>
            <a:gdLst>
              <a:gd name="G0" fmla="+- 19921 0 0"/>
              <a:gd name="G1" fmla="+- 21600 0 0"/>
              <a:gd name="G2" fmla="+- 21600 0 0"/>
              <a:gd name="T0" fmla="*/ 0 w 41521"/>
              <a:gd name="T1" fmla="*/ 13250 h 21600"/>
              <a:gd name="T2" fmla="*/ 41521 w 41521"/>
              <a:gd name="T3" fmla="*/ 21600 h 21600"/>
              <a:gd name="T4" fmla="*/ 19921 w 4152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521" h="21600" fill="none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</a:path>
              <a:path w="41521" h="21600" stroke="0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  <a:lnTo>
                  <a:pt x="19921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US" sz="320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235825" y="1989138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LRAC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 rot="-142307">
            <a:off x="1835150" y="1844675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 rot="1447335">
            <a:off x="2700338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4572000" y="1341438"/>
            <a:ext cx="0" cy="3600450"/>
          </a:xfrm>
          <a:prstGeom prst="line">
            <a:avLst/>
          </a:prstGeom>
          <a:noFill/>
          <a:ln w="28575">
            <a:solidFill>
              <a:srgbClr val="FF66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1331913" y="1268413"/>
            <a:ext cx="0" cy="36496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1331913" y="4941888"/>
            <a:ext cx="62388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7308850" y="4941888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1042988" y="4868863"/>
            <a:ext cx="288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0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241141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Economies of Scale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471646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latin typeface="Calibri" pitchFamily="34" charset="0"/>
                <a:cs typeface="Times New Roman" pitchFamily="18" charset="0"/>
              </a:rPr>
              <a:t>Diseconomies of Scale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 rot="600427">
            <a:off x="4427538" y="3789363"/>
            <a:ext cx="333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4284663" y="5013325"/>
            <a:ext cx="5032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 200</a:t>
            </a:r>
          </a:p>
          <a:p>
            <a:endParaRPr lang="en-GB" sz="1400" b="1">
              <a:solidFill>
                <a:srgbClr val="0000CC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6652" name="Freeform 28"/>
          <p:cNvSpPr>
            <a:spLocks/>
          </p:cNvSpPr>
          <p:nvPr/>
        </p:nvSpPr>
        <p:spPr bwMode="auto">
          <a:xfrm rot="917693">
            <a:off x="1908175" y="1628775"/>
            <a:ext cx="863600" cy="936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53" name="Freeform 29"/>
          <p:cNvSpPr>
            <a:spLocks/>
          </p:cNvSpPr>
          <p:nvPr/>
        </p:nvSpPr>
        <p:spPr bwMode="auto">
          <a:xfrm>
            <a:off x="2339975" y="2420938"/>
            <a:ext cx="1639888" cy="1317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1979613" y="1844675"/>
            <a:ext cx="6461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A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  <a:r>
              <a:rPr lang="en-GB" sz="12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26655" name="Text Box 31"/>
          <p:cNvSpPr txBox="1">
            <a:spLocks noChangeArrowheads="1"/>
          </p:cNvSpPr>
          <p:nvPr/>
        </p:nvSpPr>
        <p:spPr bwMode="auto">
          <a:xfrm>
            <a:off x="2555875" y="2708275"/>
            <a:ext cx="792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B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26656" name="Freeform 32"/>
          <p:cNvSpPr>
            <a:spLocks/>
          </p:cNvSpPr>
          <p:nvPr/>
        </p:nvSpPr>
        <p:spPr bwMode="auto">
          <a:xfrm rot="-918368">
            <a:off x="3132138" y="3284538"/>
            <a:ext cx="1295400" cy="936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384"/>
              </a:cxn>
              <a:cxn ang="0">
                <a:pos x="816" y="576"/>
              </a:cxn>
              <a:cxn ang="0">
                <a:pos x="1296" y="384"/>
              </a:cxn>
              <a:cxn ang="0">
                <a:pos x="1536" y="192"/>
              </a:cxn>
            </a:cxnLst>
            <a:rect l="0" t="0" r="r" b="b"/>
            <a:pathLst>
              <a:path w="1536" h="576">
                <a:moveTo>
                  <a:pt x="0" y="0"/>
                </a:moveTo>
                <a:cubicBezTo>
                  <a:pt x="28" y="144"/>
                  <a:pt x="56" y="288"/>
                  <a:pt x="192" y="384"/>
                </a:cubicBezTo>
                <a:cubicBezTo>
                  <a:pt x="328" y="480"/>
                  <a:pt x="632" y="576"/>
                  <a:pt x="816" y="576"/>
                </a:cubicBezTo>
                <a:cubicBezTo>
                  <a:pt x="1000" y="576"/>
                  <a:pt x="1176" y="448"/>
                  <a:pt x="1296" y="384"/>
                </a:cubicBezTo>
                <a:cubicBezTo>
                  <a:pt x="1416" y="320"/>
                  <a:pt x="1488" y="224"/>
                  <a:pt x="1536" y="192"/>
                </a:cubicBezTo>
              </a:path>
            </a:pathLst>
          </a:custGeom>
          <a:noFill/>
          <a:ln w="38100" cmpd="sng">
            <a:solidFill>
              <a:srgbClr val="33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59" name="Text Box 35"/>
          <p:cNvSpPr txBox="1">
            <a:spLocks noChangeArrowheads="1"/>
          </p:cNvSpPr>
          <p:nvPr/>
        </p:nvSpPr>
        <p:spPr bwMode="auto">
          <a:xfrm>
            <a:off x="3419475" y="36449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6660" name="Text Box 36"/>
          <p:cNvSpPr txBox="1">
            <a:spLocks noChangeArrowheads="1"/>
          </p:cNvSpPr>
          <p:nvPr/>
        </p:nvSpPr>
        <p:spPr bwMode="auto">
          <a:xfrm>
            <a:off x="2627313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6663" name="Text Box 39"/>
          <p:cNvSpPr txBox="1">
            <a:spLocks noChangeArrowheads="1"/>
          </p:cNvSpPr>
          <p:nvPr/>
        </p:nvSpPr>
        <p:spPr bwMode="auto">
          <a:xfrm>
            <a:off x="3708400" y="3500438"/>
            <a:ext cx="611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C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3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26665" name="Arc 41"/>
          <p:cNvSpPr>
            <a:spLocks/>
          </p:cNvSpPr>
          <p:nvPr/>
        </p:nvSpPr>
        <p:spPr bwMode="auto">
          <a:xfrm rot="-1103930" flipH="1" flipV="1">
            <a:off x="3838575" y="3505200"/>
            <a:ext cx="1492250" cy="935038"/>
          </a:xfrm>
          <a:custGeom>
            <a:avLst/>
            <a:gdLst>
              <a:gd name="G0" fmla="+- 17915 0 0"/>
              <a:gd name="G1" fmla="+- 21600 0 0"/>
              <a:gd name="G2" fmla="+- 21600 0 0"/>
              <a:gd name="T0" fmla="*/ 0 w 39515"/>
              <a:gd name="T1" fmla="*/ 9534 h 21600"/>
              <a:gd name="T2" fmla="*/ 39515 w 39515"/>
              <a:gd name="T3" fmla="*/ 21600 h 21600"/>
              <a:gd name="T4" fmla="*/ 17915 w 3951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515" h="21600" fill="none" extrusionOk="0">
                <a:moveTo>
                  <a:pt x="-1" y="9533"/>
                </a:moveTo>
                <a:cubicBezTo>
                  <a:pt x="4013" y="3573"/>
                  <a:pt x="10729" y="-1"/>
                  <a:pt x="17915" y="0"/>
                </a:cubicBezTo>
                <a:cubicBezTo>
                  <a:pt x="29844" y="0"/>
                  <a:pt x="39515" y="9670"/>
                  <a:pt x="39515" y="21600"/>
                </a:cubicBezTo>
              </a:path>
              <a:path w="39515" h="21600" stroke="0" extrusionOk="0">
                <a:moveTo>
                  <a:pt x="-1" y="9533"/>
                </a:moveTo>
                <a:cubicBezTo>
                  <a:pt x="4013" y="3573"/>
                  <a:pt x="10729" y="-1"/>
                  <a:pt x="17915" y="0"/>
                </a:cubicBezTo>
                <a:cubicBezTo>
                  <a:pt x="29844" y="0"/>
                  <a:pt x="39515" y="9670"/>
                  <a:pt x="39515" y="21600"/>
                </a:cubicBezTo>
                <a:lnTo>
                  <a:pt x="17915" y="21600"/>
                </a:lnTo>
                <a:close/>
              </a:path>
            </a:pathLst>
          </a:custGeom>
          <a:noFill/>
          <a:ln w="38100">
            <a:solidFill>
              <a:srgbClr val="33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E"/>
          </a:p>
        </p:txBody>
      </p:sp>
      <p:sp>
        <p:nvSpPr>
          <p:cNvPr id="26666" name="Text Box 42"/>
          <p:cNvSpPr txBox="1">
            <a:spLocks noChangeArrowheads="1"/>
          </p:cNvSpPr>
          <p:nvPr/>
        </p:nvSpPr>
        <p:spPr bwMode="auto">
          <a:xfrm>
            <a:off x="4572000" y="3789363"/>
            <a:ext cx="611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000" b="1">
                <a:latin typeface="Calibri" pitchFamily="34" charset="0"/>
                <a:cs typeface="Times New Roman" pitchFamily="18" charset="0"/>
              </a:rPr>
              <a:t>Scale D</a:t>
            </a:r>
          </a:p>
          <a:p>
            <a:pPr algn="ctr"/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(SRAC </a:t>
            </a:r>
            <a:r>
              <a:rPr lang="en-GB" sz="1000" b="1" baseline="-25000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4</a:t>
            </a:r>
            <a:r>
              <a:rPr lang="en-GB" sz="1000" b="1">
                <a:solidFill>
                  <a:srgbClr val="0099FF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26667" name="Line 43"/>
          <p:cNvSpPr>
            <a:spLocks noChangeShapeType="1"/>
          </p:cNvSpPr>
          <p:nvPr/>
        </p:nvSpPr>
        <p:spPr bwMode="auto">
          <a:xfrm>
            <a:off x="1979613" y="2492375"/>
            <a:ext cx="720725" cy="10810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68" name="Line 44"/>
          <p:cNvSpPr>
            <a:spLocks noChangeShapeType="1"/>
          </p:cNvSpPr>
          <p:nvPr/>
        </p:nvSpPr>
        <p:spPr bwMode="auto">
          <a:xfrm>
            <a:off x="2843213" y="3716338"/>
            <a:ext cx="649287" cy="5048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69" name="Line 45"/>
          <p:cNvSpPr>
            <a:spLocks noChangeShapeType="1"/>
          </p:cNvSpPr>
          <p:nvPr/>
        </p:nvSpPr>
        <p:spPr bwMode="auto">
          <a:xfrm>
            <a:off x="3635375" y="4292600"/>
            <a:ext cx="865188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6670" name="Rectangle 46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18487" cy="706437"/>
          </a:xfrm>
          <a:noFill/>
          <a:ln/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Long Run Average Cost (LRAC)</a:t>
            </a:r>
            <a:r>
              <a:rPr lang="en-GB"/>
              <a:t> </a:t>
            </a:r>
            <a:endParaRPr lang="en-US"/>
          </a:p>
        </p:txBody>
      </p:sp>
      <p:sp>
        <p:nvSpPr>
          <p:cNvPr id="26671" name="Text Box 47"/>
          <p:cNvSpPr txBox="1">
            <a:spLocks noChangeArrowheads="1"/>
          </p:cNvSpPr>
          <p:nvPr/>
        </p:nvSpPr>
        <p:spPr bwMode="auto">
          <a:xfrm>
            <a:off x="323850" y="1196975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Unit Cost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£</a:t>
            </a:r>
          </a:p>
        </p:txBody>
      </p:sp>
      <p:sp>
        <p:nvSpPr>
          <p:cNvPr id="26672" name="Text Box 48"/>
          <p:cNvSpPr txBox="1">
            <a:spLocks noChangeArrowheads="1"/>
          </p:cNvSpPr>
          <p:nvPr/>
        </p:nvSpPr>
        <p:spPr bwMode="auto">
          <a:xfrm>
            <a:off x="1908175" y="5300663"/>
            <a:ext cx="20891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MES:</a:t>
            </a:r>
            <a:r>
              <a:rPr lang="en-GB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1600" b="1">
                <a:latin typeface="Calibri" pitchFamily="34" charset="0"/>
                <a:cs typeface="Times New Roman" pitchFamily="18" charset="0"/>
              </a:rPr>
              <a:t>Minimum Efficient Scale </a:t>
            </a:r>
          </a:p>
          <a:p>
            <a:pPr algn="ctr"/>
            <a:r>
              <a:rPr lang="en-GB" sz="1600">
                <a:latin typeface="Calibri" pitchFamily="34" charset="0"/>
                <a:cs typeface="Times New Roman" pitchFamily="18" charset="0"/>
              </a:rPr>
              <a:t>Scale of production where internal EOS are</a:t>
            </a:r>
            <a:r>
              <a:rPr lang="en-GB" sz="1600" b="1">
                <a:latin typeface="Calibri" pitchFamily="34" charset="0"/>
                <a:cs typeface="Times New Roman" pitchFamily="18" charset="0"/>
              </a:rPr>
              <a:t> fully exploited </a:t>
            </a:r>
          </a:p>
        </p:txBody>
      </p:sp>
      <p:sp>
        <p:nvSpPr>
          <p:cNvPr id="26673" name="Line 49"/>
          <p:cNvSpPr>
            <a:spLocks noChangeShapeType="1"/>
          </p:cNvSpPr>
          <p:nvPr/>
        </p:nvSpPr>
        <p:spPr bwMode="auto">
          <a:xfrm flipV="1">
            <a:off x="3779838" y="5157788"/>
            <a:ext cx="504825" cy="2159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utoUpdateAnimBg="0"/>
      <p:bldP spid="26630" grpId="0" autoUpdateAnimBg="0"/>
      <p:bldP spid="26631" grpId="0" autoUpdateAnimBg="0"/>
      <p:bldP spid="26633" grpId="0" animBg="1"/>
      <p:bldP spid="26634" grpId="0" animBg="1"/>
      <p:bldP spid="26635" grpId="0" autoUpdateAnimBg="0"/>
      <p:bldP spid="26636" grpId="0" autoUpdateAnimBg="0"/>
      <p:bldP spid="26637" grpId="0" autoUpdateAnimBg="0"/>
      <p:bldP spid="26638" grpId="0" autoUpdateAnimBg="0"/>
      <p:bldP spid="26639" grpId="0" autoUpdateAnimBg="0"/>
      <p:bldP spid="26648" grpId="0" autoUpdateAnimBg="0"/>
      <p:bldP spid="26652" grpId="0" animBg="1"/>
      <p:bldP spid="26653" grpId="0" animBg="1"/>
      <p:bldP spid="26654" grpId="0" autoUpdateAnimBg="0"/>
      <p:bldP spid="26655" grpId="0" autoUpdateAnimBg="0"/>
      <p:bldP spid="26656" grpId="0" animBg="1"/>
      <p:bldP spid="26659" grpId="0" autoUpdateAnimBg="0"/>
      <p:bldP spid="26660" grpId="0" autoUpdateAnimBg="0"/>
      <p:bldP spid="26663" grpId="0" autoUpdateAnimBg="0"/>
      <p:bldP spid="26665" grpId="0" animBg="1"/>
      <p:bldP spid="26666" grpId="0" autoUpdateAnimBg="0"/>
      <p:bldP spid="26671" grpId="0" autoUpdateAnimBg="0"/>
      <p:bldP spid="2667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F57-5D7B-4E00-B67A-58F73BC97BC5}" type="slidenum">
              <a:rPr lang="en-US"/>
              <a:pPr/>
              <a:t>15</a:t>
            </a:fld>
            <a:endParaRPr lang="en-US"/>
          </a:p>
        </p:txBody>
      </p:sp>
      <p:sp>
        <p:nvSpPr>
          <p:cNvPr id="18436" name="Arc 4"/>
          <p:cNvSpPr>
            <a:spLocks/>
          </p:cNvSpPr>
          <p:nvPr/>
        </p:nvSpPr>
        <p:spPr bwMode="auto">
          <a:xfrm rot="-733746" flipH="1" flipV="1">
            <a:off x="2195513" y="1341438"/>
            <a:ext cx="5173662" cy="3143250"/>
          </a:xfrm>
          <a:custGeom>
            <a:avLst/>
            <a:gdLst>
              <a:gd name="G0" fmla="+- 19921 0 0"/>
              <a:gd name="G1" fmla="+- 21600 0 0"/>
              <a:gd name="G2" fmla="+- 21600 0 0"/>
              <a:gd name="T0" fmla="*/ 0 w 41521"/>
              <a:gd name="T1" fmla="*/ 13250 h 21600"/>
              <a:gd name="T2" fmla="*/ 41521 w 41521"/>
              <a:gd name="T3" fmla="*/ 21600 h 21600"/>
              <a:gd name="T4" fmla="*/ 19921 w 4152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521" h="21600" fill="none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</a:path>
              <a:path w="41521" h="21600" stroke="0" extrusionOk="0">
                <a:moveTo>
                  <a:pt x="0" y="13250"/>
                </a:moveTo>
                <a:cubicBezTo>
                  <a:pt x="3364" y="5223"/>
                  <a:pt x="11217" y="-1"/>
                  <a:pt x="19921" y="0"/>
                </a:cubicBezTo>
                <a:cubicBezTo>
                  <a:pt x="31850" y="0"/>
                  <a:pt x="41521" y="9670"/>
                  <a:pt x="41521" y="21600"/>
                </a:cubicBezTo>
                <a:lnTo>
                  <a:pt x="19921" y="2160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GB" sz="3200"/>
          </a:p>
          <a:p>
            <a:pPr marL="342900" indent="-342900">
              <a:spcBef>
                <a:spcPct val="20000"/>
              </a:spcBef>
            </a:pPr>
            <a:endParaRPr lang="en-US" sz="3200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7235825" y="1989138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LRAC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 rot="-787566">
            <a:off x="1835150" y="1844675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 rot="1447335">
            <a:off x="2700338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4572000" y="1341438"/>
            <a:ext cx="0" cy="3600450"/>
          </a:xfrm>
          <a:prstGeom prst="line">
            <a:avLst/>
          </a:prstGeom>
          <a:noFill/>
          <a:ln w="28575">
            <a:solidFill>
              <a:srgbClr val="FF66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1331913" y="4941888"/>
            <a:ext cx="62388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7308850" y="4941888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Output</a:t>
            </a:r>
          </a:p>
          <a:p>
            <a:endParaRPr lang="en-GB" sz="1400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241141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Economies of Scale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4716463" y="1196975"/>
            <a:ext cx="2087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600" b="1">
                <a:latin typeface="Calibri" pitchFamily="34" charset="0"/>
                <a:cs typeface="Times New Roman" pitchFamily="18" charset="0"/>
              </a:rPr>
              <a:t>Diseconomies of Scale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 rot="600427">
            <a:off x="4427538" y="3789363"/>
            <a:ext cx="333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b="1">
                <a:solidFill>
                  <a:srgbClr val="FF66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4211638" y="501332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latin typeface="Calibri" pitchFamily="34" charset="0"/>
                <a:cs typeface="Times New Roman" pitchFamily="18" charset="0"/>
              </a:rPr>
              <a:t>MES</a:t>
            </a:r>
          </a:p>
        </p:txBody>
      </p:sp>
      <p:sp>
        <p:nvSpPr>
          <p:cNvPr id="18467" name="Text Box 35"/>
          <p:cNvSpPr txBox="1">
            <a:spLocks noChangeArrowheads="1"/>
          </p:cNvSpPr>
          <p:nvPr/>
        </p:nvSpPr>
        <p:spPr bwMode="auto">
          <a:xfrm>
            <a:off x="3419475" y="3644900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8468" name="Text Box 36"/>
          <p:cNvSpPr txBox="1">
            <a:spLocks noChangeArrowheads="1"/>
          </p:cNvSpPr>
          <p:nvPr/>
        </p:nvSpPr>
        <p:spPr bwMode="auto">
          <a:xfrm>
            <a:off x="2627313" y="3068638"/>
            <a:ext cx="333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2843213" y="2224088"/>
            <a:ext cx="17272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en-GB" sz="1200" b="1">
                <a:solidFill>
                  <a:srgbClr val="0000CC"/>
                </a:solidFill>
                <a:latin typeface="Calibri" pitchFamily="34" charset="0"/>
              </a:rPr>
              <a:t>Cost per unit is    dropping (Increasing </a:t>
            </a:r>
          </a:p>
          <a:p>
            <a:pPr>
              <a:tabLst>
                <a:tab pos="457200" algn="l"/>
              </a:tabLst>
            </a:pPr>
            <a:r>
              <a:rPr lang="en-GB" sz="1200" b="1">
                <a:solidFill>
                  <a:srgbClr val="0000CC"/>
                </a:solidFill>
                <a:latin typeface="Calibri" pitchFamily="34" charset="0"/>
              </a:rPr>
              <a:t>Efficiencies) </a:t>
            </a:r>
          </a:p>
        </p:txBody>
      </p:sp>
      <p:sp>
        <p:nvSpPr>
          <p:cNvPr id="18477" name="Line 45"/>
          <p:cNvSpPr>
            <a:spLocks noChangeShapeType="1"/>
          </p:cNvSpPr>
          <p:nvPr/>
        </p:nvSpPr>
        <p:spPr bwMode="auto">
          <a:xfrm>
            <a:off x="2843213" y="2997200"/>
            <a:ext cx="865187" cy="7191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8478" name="Line 46"/>
          <p:cNvSpPr>
            <a:spLocks noChangeShapeType="1"/>
          </p:cNvSpPr>
          <p:nvPr/>
        </p:nvSpPr>
        <p:spPr bwMode="auto">
          <a:xfrm>
            <a:off x="1331913" y="1268413"/>
            <a:ext cx="0" cy="36496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8479" name="Text Box 47"/>
          <p:cNvSpPr txBox="1">
            <a:spLocks noChangeArrowheads="1"/>
          </p:cNvSpPr>
          <p:nvPr/>
        </p:nvSpPr>
        <p:spPr bwMode="auto">
          <a:xfrm>
            <a:off x="323850" y="1196975"/>
            <a:ext cx="10080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latin typeface="Calibri" pitchFamily="34" charset="0"/>
                <a:cs typeface="Times New Roman" pitchFamily="18" charset="0"/>
              </a:rPr>
              <a:t>Unit Cost</a:t>
            </a:r>
          </a:p>
          <a:p>
            <a:pPr algn="ctr"/>
            <a:r>
              <a:rPr lang="en-GB" sz="1400" b="1">
                <a:latin typeface="Calibri" pitchFamily="34" charset="0"/>
                <a:cs typeface="Times New Roman" pitchFamily="18" charset="0"/>
              </a:rPr>
              <a:t>£</a:t>
            </a: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1476375" y="3808413"/>
            <a:ext cx="17272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en-GB" sz="1200" b="1">
                <a:solidFill>
                  <a:srgbClr val="0000CC"/>
                </a:solidFill>
                <a:latin typeface="Calibri" pitchFamily="34" charset="0"/>
              </a:rPr>
              <a:t>The Greater the Production (Output) the Lower the Unit Cost</a:t>
            </a:r>
            <a:endParaRPr lang="en-GB" sz="12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8484" name="Rectangle 52"/>
          <p:cNvSpPr>
            <a:spLocks noChangeArrowheads="1"/>
          </p:cNvSpPr>
          <p:nvPr/>
        </p:nvSpPr>
        <p:spPr bwMode="auto">
          <a:xfrm rot="-25281775">
            <a:off x="6416675" y="2881313"/>
            <a:ext cx="1368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Curve is steep</a:t>
            </a:r>
          </a:p>
        </p:txBody>
      </p:sp>
      <p:sp>
        <p:nvSpPr>
          <p:cNvPr id="18485" name="Rectangle 53"/>
          <p:cNvSpPr>
            <a:spLocks noChangeArrowheads="1"/>
          </p:cNvSpPr>
          <p:nvPr/>
        </p:nvSpPr>
        <p:spPr bwMode="auto">
          <a:xfrm rot="-1090052">
            <a:off x="5003800" y="4221163"/>
            <a:ext cx="1368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Flatter curve </a:t>
            </a:r>
          </a:p>
        </p:txBody>
      </p:sp>
      <p:sp>
        <p:nvSpPr>
          <p:cNvPr id="18486" name="Rectangle 54"/>
          <p:cNvSpPr>
            <a:spLocks noChangeArrowheads="1"/>
          </p:cNvSpPr>
          <p:nvPr/>
        </p:nvSpPr>
        <p:spPr bwMode="auto">
          <a:xfrm rot="1214106">
            <a:off x="3132138" y="4292600"/>
            <a:ext cx="1368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Flatter curve </a:t>
            </a:r>
          </a:p>
        </p:txBody>
      </p:sp>
      <p:sp>
        <p:nvSpPr>
          <p:cNvPr id="18487" name="Rectangle 55"/>
          <p:cNvSpPr>
            <a:spLocks noChangeArrowheads="1"/>
          </p:cNvSpPr>
          <p:nvPr/>
        </p:nvSpPr>
        <p:spPr bwMode="auto">
          <a:xfrm rot="3674946">
            <a:off x="1592262" y="3024188"/>
            <a:ext cx="1368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Curve is steep</a:t>
            </a:r>
          </a:p>
        </p:txBody>
      </p:sp>
      <p:sp>
        <p:nvSpPr>
          <p:cNvPr id="18488" name="Rectangle 56"/>
          <p:cNvSpPr>
            <a:spLocks noChangeArrowheads="1"/>
          </p:cNvSpPr>
          <p:nvPr/>
        </p:nvSpPr>
        <p:spPr bwMode="auto">
          <a:xfrm>
            <a:off x="4716463" y="2205038"/>
            <a:ext cx="144145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en-GB" sz="1200" b="1">
                <a:solidFill>
                  <a:srgbClr val="0000CC"/>
                </a:solidFill>
                <a:latin typeface="Calibri" pitchFamily="34" charset="0"/>
              </a:rPr>
              <a:t>Cost per unit is rising (Decreasing </a:t>
            </a:r>
          </a:p>
          <a:p>
            <a:pPr>
              <a:tabLst>
                <a:tab pos="457200" algn="l"/>
              </a:tabLst>
            </a:pPr>
            <a:r>
              <a:rPr lang="en-GB" sz="1200" b="1">
                <a:solidFill>
                  <a:srgbClr val="0000CC"/>
                </a:solidFill>
                <a:latin typeface="Calibri" pitchFamily="34" charset="0"/>
              </a:rPr>
              <a:t>Efficiencies) </a:t>
            </a:r>
          </a:p>
        </p:txBody>
      </p:sp>
      <p:sp>
        <p:nvSpPr>
          <p:cNvPr id="18489" name="Rectangle 57"/>
          <p:cNvSpPr>
            <a:spLocks noChangeArrowheads="1"/>
          </p:cNvSpPr>
          <p:nvPr/>
        </p:nvSpPr>
        <p:spPr bwMode="auto">
          <a:xfrm>
            <a:off x="1908175" y="5661025"/>
            <a:ext cx="52562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So, how does a firm achieve </a:t>
            </a:r>
            <a:r>
              <a:rPr lang="en-GB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efficiencies?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8493" name="Rectangle 61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18487" cy="706437"/>
          </a:xfrm>
          <a:noFill/>
          <a:ln/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Long Run Average Cost (LRAC)</a:t>
            </a:r>
            <a:r>
              <a:rPr lang="en-GB"/>
              <a:t>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8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8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utoUpdateAnimBg="0"/>
      <p:bldP spid="18438" grpId="0" autoUpdateAnimBg="0"/>
      <p:bldP spid="18439" grpId="0" autoUpdateAnimBg="0"/>
      <p:bldP spid="18442" grpId="0" animBg="1"/>
      <p:bldP spid="18443" grpId="0" autoUpdateAnimBg="0"/>
      <p:bldP spid="18445" grpId="0" autoUpdateAnimBg="0"/>
      <p:bldP spid="18446" grpId="0" autoUpdateAnimBg="0"/>
      <p:bldP spid="18447" grpId="0" autoUpdateAnimBg="0"/>
      <p:bldP spid="18459" grpId="0" autoUpdateAnimBg="0"/>
      <p:bldP spid="18467" grpId="0" autoUpdateAnimBg="0"/>
      <p:bldP spid="18468" grpId="0" autoUpdateAnimBg="0"/>
      <p:bldP spid="18478" grpId="0" animBg="1"/>
      <p:bldP spid="1847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C86D-6D5E-48CE-9FC1-2D6E93691D38}" type="slidenum">
              <a:rPr lang="en-US"/>
              <a:pPr/>
              <a:t>16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en-GB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Internal</a:t>
            </a:r>
            <a:r>
              <a:rPr lang="en-GB" sz="3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Vs  </a:t>
            </a:r>
            <a:r>
              <a:rPr lang="en-GB" sz="3600" b="1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External</a:t>
            </a:r>
            <a:r>
              <a:rPr lang="en-GB" sz="3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Economies</a:t>
            </a:r>
            <a:r>
              <a:rPr lang="en-GB" sz="4000"/>
              <a:t> </a:t>
            </a:r>
            <a:endParaRPr lang="en-US" sz="400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256213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GB" sz="2400" b="1">
              <a:latin typeface="Calibri" pitchFamily="34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GB" sz="2400" b="1">
                <a:latin typeface="Calibri" pitchFamily="34" charset="0"/>
              </a:rPr>
              <a:t>An industry with 10 firms; each produces 100 discs.    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GB" sz="2400" b="1">
                <a:latin typeface="Calibri" pitchFamily="34" charset="0"/>
              </a:rPr>
              <a:t>Industry output is 1,000 discs. </a:t>
            </a:r>
            <a:r>
              <a:rPr lang="en-GB" sz="2400" b="1" i="1">
                <a:latin typeface="Calibri" pitchFamily="34" charset="0"/>
              </a:rPr>
              <a:t>Now</a:t>
            </a:r>
            <a:r>
              <a:rPr lang="en-GB" sz="2400" b="1">
                <a:latin typeface="Calibri" pitchFamily="34" charset="0"/>
              </a:rPr>
              <a:t> imagine</a:t>
            </a:r>
            <a:r>
              <a:rPr lang="en-GB" sz="2400">
                <a:latin typeface="Calibri" pitchFamily="34" charset="0"/>
              </a:rPr>
              <a:t>....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sz="2400">
              <a:latin typeface="Calibri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(1)</a:t>
            </a:r>
            <a:r>
              <a:rPr lang="en-GB" sz="2000">
                <a:latin typeface="Calibri" pitchFamily="34" charset="0"/>
              </a:rPr>
              <a:t> </a:t>
            </a:r>
            <a:r>
              <a:rPr lang="en-GB" sz="2000" b="1">
                <a:latin typeface="Calibri" pitchFamily="34" charset="0"/>
              </a:rPr>
              <a:t>Industry doubles in size (20 firms) and produces at the same level (100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="1">
                <a:latin typeface="Calibri" pitchFamily="34" charset="0"/>
              </a:rPr>
              <a:t>      discs), Industry grows so each firm costs may fall; efficiency gains per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="1">
                <a:latin typeface="Calibri" pitchFamily="34" charset="0"/>
              </a:rPr>
              <a:t>      firm as a result of resources controlled externally to the firm  </a:t>
            </a:r>
            <a:r>
              <a:rPr lang="en-GB" sz="2000" b="1">
                <a:sym typeface="Wingdings" pitchFamily="2" charset="2"/>
              </a:rPr>
              <a:t></a:t>
            </a:r>
            <a:r>
              <a:rPr lang="en-GB" sz="2000" b="1">
                <a:latin typeface="Calibri" pitchFamily="34" charset="0"/>
                <a:sym typeface="Wingdings" pitchFamily="2" charset="2"/>
              </a:rPr>
              <a:t>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="1">
                <a:latin typeface="Calibri" pitchFamily="34" charset="0"/>
                <a:sym typeface="Wingdings" pitchFamily="2" charset="2"/>
              </a:rPr>
              <a:t>      Exhibits </a:t>
            </a:r>
            <a:r>
              <a:rPr lang="en-GB" sz="2000" b="1">
                <a:solidFill>
                  <a:srgbClr val="0000CC"/>
                </a:solidFill>
                <a:latin typeface="Calibri" pitchFamily="34" charset="0"/>
                <a:sym typeface="Wingdings" pitchFamily="2" charset="2"/>
              </a:rPr>
              <a:t>External</a:t>
            </a:r>
            <a:r>
              <a:rPr lang="en-GB" sz="2000" b="1">
                <a:latin typeface="Calibri" pitchFamily="34" charset="0"/>
                <a:sym typeface="Wingdings" pitchFamily="2" charset="2"/>
              </a:rPr>
              <a:t> EOS   </a:t>
            </a:r>
            <a:r>
              <a:rPr lang="en-GB" sz="1800">
                <a:latin typeface="Calibri" pitchFamily="34" charset="0"/>
                <a:sym typeface="Wingdings" pitchFamily="2" charset="2"/>
              </a:rPr>
              <a:t>[Every firm benefits]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sz="1800" b="1" i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GB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OR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sz="1800" b="1" i="1">
              <a:latin typeface="Calibri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="1">
                <a:latin typeface="Calibri" pitchFamily="34" charset="0"/>
              </a:rPr>
              <a:t>(2) Industry output remains the same (1,000 discs). Numbers of firms in the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="1">
                <a:latin typeface="Calibri" pitchFamily="34" charset="0"/>
              </a:rPr>
              <a:t>      industry falls (to 5 firms) so that each of the remaining firms produce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="1">
                <a:latin typeface="Calibri" pitchFamily="34" charset="0"/>
              </a:rPr>
              <a:t>      200 discs. If costs of production remain the same, advantages to large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 b="1">
                <a:latin typeface="Calibri" pitchFamily="34" charset="0"/>
              </a:rPr>
              <a:t>      firms </a:t>
            </a:r>
            <a:r>
              <a:rPr lang="en-GB" sz="2000" b="1">
                <a:latin typeface="Calibri" pitchFamily="34" charset="0"/>
                <a:sym typeface="Wingdings" pitchFamily="2" charset="2"/>
              </a:rPr>
              <a:t> Exhibits </a:t>
            </a:r>
            <a:r>
              <a:rPr lang="en-GB" sz="2000" b="1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Internal </a:t>
            </a:r>
            <a:r>
              <a:rPr lang="en-GB" sz="2000" b="1">
                <a:latin typeface="Calibri" pitchFamily="34" charset="0"/>
                <a:sym typeface="Wingdings" pitchFamily="2" charset="2"/>
              </a:rPr>
              <a:t>EOS   </a:t>
            </a:r>
            <a:r>
              <a:rPr lang="en-GB" sz="1800">
                <a:latin typeface="Calibri" pitchFamily="34" charset="0"/>
                <a:sym typeface="Wingdings" pitchFamily="2" charset="2"/>
              </a:rPr>
              <a:t>[Larger firms benefit] </a:t>
            </a:r>
            <a:endParaRPr lang="en-US" sz="1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603C7-1D22-4065-A2EC-B6D173AB4A8E}" type="slidenum">
              <a:rPr lang="en-US"/>
              <a:pPr/>
              <a:t>17</a:t>
            </a:fld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909638"/>
            <a:ext cx="8229600" cy="1727200"/>
          </a:xfrm>
        </p:spPr>
        <p:txBody>
          <a:bodyPr/>
          <a:lstStyle/>
          <a:p>
            <a:pPr marL="609600" indent="-609600">
              <a:buFontTx/>
              <a:buNone/>
            </a:pPr>
            <a:endParaRPr lang="en-IE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609600" indent="-609600">
              <a:buFontTx/>
              <a:buNone/>
            </a:pPr>
            <a:endParaRPr lang="en-IE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609600" indent="-609600">
              <a:buFontTx/>
              <a:buNone/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569325" cy="706437"/>
          </a:xfrm>
          <a:noFill/>
          <a:ln/>
        </p:spPr>
        <p:txBody>
          <a:bodyPr/>
          <a:lstStyle/>
          <a:p>
            <a:r>
              <a:rPr lang="en-GB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Internal</a:t>
            </a:r>
            <a:r>
              <a:rPr lang="en-GB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3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Economies/Diseconomies of Scale</a:t>
            </a:r>
            <a:endParaRPr lang="en-US" sz="36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79388" y="1341438"/>
            <a:ext cx="4176712" cy="248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                      Technical</a:t>
            </a:r>
            <a:r>
              <a:rPr lang="en-IE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Buy/utilise better machinery/methods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Promotion of integrated production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Specialisation of labour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Learning by doing principles – ability to realise best production methods &amp; technology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IE" sz="1600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IE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203575" y="836613"/>
            <a:ext cx="23495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3200" b="1">
                <a:solidFill>
                  <a:srgbClr val="FF0000"/>
                </a:solidFill>
              </a:rPr>
              <a:t>Economies</a:t>
            </a:r>
            <a:endParaRPr lang="en-GB" sz="3200" b="1">
              <a:solidFill>
                <a:srgbClr val="FF0000"/>
              </a:solidFill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3779838" y="1341438"/>
            <a:ext cx="5364162" cy="248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71463" indent="-271463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Managerial/Labour</a:t>
            </a:r>
          </a:p>
          <a:p>
            <a:pPr marL="271463" indent="-271463">
              <a:spcBef>
                <a:spcPct val="20000"/>
              </a:spcBef>
              <a:buFontTx/>
              <a:buChar char="•"/>
            </a:pPr>
            <a:r>
              <a:rPr lang="en-GB" sz="1500">
                <a:latin typeface="Calibri" pitchFamily="34" charset="0"/>
              </a:rPr>
              <a:t>Bargaining power with employees (Multiple TUs V. One TU) </a:t>
            </a:r>
            <a:endParaRPr lang="en-IE" sz="1500">
              <a:latin typeface="Calibri" pitchFamily="34" charset="0"/>
            </a:endParaRPr>
          </a:p>
          <a:p>
            <a:pPr marL="271463" indent="-271463">
              <a:spcBef>
                <a:spcPct val="20000"/>
              </a:spcBef>
              <a:buFontTx/>
              <a:buChar char="•"/>
            </a:pPr>
            <a:r>
              <a:rPr lang="en-IE" sz="1500">
                <a:latin typeface="Calibri" pitchFamily="34" charset="0"/>
              </a:rPr>
              <a:t>Use new financial resources to outsource unnecessary elements</a:t>
            </a:r>
          </a:p>
          <a:p>
            <a:pPr marL="271463" indent="-271463">
              <a:spcBef>
                <a:spcPct val="20000"/>
              </a:spcBef>
              <a:buFontTx/>
              <a:buChar char="•"/>
            </a:pPr>
            <a:r>
              <a:rPr lang="en-IE" sz="1500">
                <a:latin typeface="Calibri" pitchFamily="34" charset="0"/>
              </a:rPr>
              <a:t>New mechanical process not manual – ‘human error’ removed</a:t>
            </a:r>
          </a:p>
          <a:p>
            <a:pPr marL="271463" indent="-271463">
              <a:spcBef>
                <a:spcPct val="20000"/>
              </a:spcBef>
              <a:buFontTx/>
              <a:buChar char="•"/>
            </a:pPr>
            <a:endParaRPr lang="en-IE" sz="150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271463" indent="-271463">
              <a:spcBef>
                <a:spcPct val="20000"/>
              </a:spcBef>
            </a:pPr>
            <a:endParaRPr lang="en-IE" sz="18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271463" indent="-271463">
              <a:spcBef>
                <a:spcPct val="20000"/>
              </a:spcBef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179388" y="3644900"/>
            <a:ext cx="3960812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                       Financial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Better access to credit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GB" sz="1600">
                <a:latin typeface="Calibri" pitchFamily="34" charset="0"/>
              </a:rPr>
              <a:t>Larger = potential of quote on stock market = fresh/cheaper bonds </a:t>
            </a:r>
            <a:endParaRPr lang="en-IE" sz="1600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IE" sz="1600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IE" sz="18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3851275" y="3068638"/>
            <a:ext cx="529272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Commercial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500" b="1" u="sng">
                <a:latin typeface="Calibri" pitchFamily="34" charset="0"/>
              </a:rPr>
              <a:t>Marketing</a:t>
            </a:r>
            <a:r>
              <a:rPr lang="en-IE" sz="15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IE" sz="15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 </a:t>
            </a:r>
            <a:r>
              <a:rPr lang="en-IE" sz="1500">
                <a:latin typeface="Calibri" pitchFamily="34" charset="0"/>
              </a:rPr>
              <a:t>Spread of advertising impact over a wider output (especially where good homogenous) – Promotion also lifts demand, and thus price and profitability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500" b="1" u="sng">
                <a:latin typeface="Calibri" pitchFamily="34" charset="0"/>
              </a:rPr>
              <a:t>Monopsony</a:t>
            </a:r>
            <a:r>
              <a:rPr lang="en-IE" sz="1500" b="1">
                <a:latin typeface="Calibri" pitchFamily="34" charset="0"/>
              </a:rPr>
              <a:t> - </a:t>
            </a:r>
            <a:r>
              <a:rPr lang="en-IE" sz="1500">
                <a:latin typeface="Calibri" pitchFamily="34" charset="0"/>
              </a:rPr>
              <a:t>Bulk buying @ discounted prices [Wal*Mart power]</a:t>
            </a:r>
            <a:r>
              <a:rPr lang="en-IE" sz="1500" b="1">
                <a:latin typeface="Calibri" pitchFamily="34" charset="0"/>
              </a:rPr>
              <a:t> </a:t>
            </a:r>
          </a:p>
          <a:p>
            <a:pPr marL="185738" indent="-185738">
              <a:spcBef>
                <a:spcPct val="20000"/>
              </a:spcBef>
            </a:pPr>
            <a:endParaRPr lang="en-IE" sz="1500" b="1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latin typeface="Calibri" pitchFamily="34" charset="0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2124075" y="1125538"/>
            <a:ext cx="1079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5580063" y="1125538"/>
            <a:ext cx="11525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2124075" y="11255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6732588" y="11255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2124075" y="3284538"/>
            <a:ext cx="0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6588125" y="27813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>
            <a:off x="2051050" y="48688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7667" name="Line 19"/>
          <p:cNvSpPr>
            <a:spLocks noChangeShapeType="1"/>
          </p:cNvSpPr>
          <p:nvPr/>
        </p:nvSpPr>
        <p:spPr bwMode="auto">
          <a:xfrm flipH="1">
            <a:off x="6588125" y="45815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971550" y="5013325"/>
            <a:ext cx="22320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Network</a:t>
            </a:r>
            <a:r>
              <a:rPr lang="en-IE" sz="2400" b="1">
                <a:solidFill>
                  <a:srgbClr val="0000CC"/>
                </a:solidFill>
                <a:latin typeface="Calibri" pitchFamily="34" charset="0"/>
              </a:rPr>
              <a:t> 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IE" sz="18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IE" sz="18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179388" y="5516563"/>
            <a:ext cx="367188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Perfect for mainly online companies eg eBay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The growth and success of eCommerce is mainly due to this EOS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IE" sz="1800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IE" sz="18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3779838" y="4797425"/>
            <a:ext cx="47529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     Risk Bearing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GB" sz="1500">
                <a:latin typeface="Calibri" pitchFamily="34" charset="0"/>
              </a:rPr>
              <a:t>Firms reduce risk of falling demand, or going bankrupt by diversifying risk via product portfolio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GB" sz="1500">
                <a:latin typeface="Calibri" pitchFamily="34" charset="0"/>
              </a:rPr>
              <a:t>Back up products + back up materials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GB" sz="1500">
                <a:latin typeface="Calibri" pitchFamily="34" charset="0"/>
              </a:rPr>
              <a:t>Eg. Apple Mac, iPhones, printers, software, Leopard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GB" sz="1500">
                <a:latin typeface="Calibri" pitchFamily="34" charset="0"/>
              </a:rPr>
              <a:t>Protect AC as production can shift into the higher demand product</a:t>
            </a:r>
            <a:endParaRPr lang="en-IE" sz="1500">
              <a:solidFill>
                <a:srgbClr val="0000CC"/>
              </a:solidFill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IE" sz="1500">
              <a:solidFill>
                <a:srgbClr val="0000CC"/>
              </a:solidFill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6B4C-7762-449B-8FDA-4CC36D6CCE56}" type="slidenum">
              <a:rPr lang="en-US"/>
              <a:pPr/>
              <a:t>18</a:t>
            </a:fld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569325" cy="706437"/>
          </a:xfrm>
          <a:noFill/>
          <a:ln/>
        </p:spPr>
        <p:txBody>
          <a:bodyPr/>
          <a:lstStyle/>
          <a:p>
            <a:r>
              <a:rPr lang="en-GB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Internal</a:t>
            </a:r>
            <a:r>
              <a:rPr lang="en-GB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3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Economies/Diseconomies of Scale</a:t>
            </a:r>
            <a:endParaRPr lang="en-US" sz="36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987675" y="836613"/>
            <a:ext cx="29352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3200" b="1">
                <a:solidFill>
                  <a:srgbClr val="FF0000"/>
                </a:solidFill>
              </a:rPr>
              <a:t>Diseconomies</a:t>
            </a:r>
            <a:endParaRPr lang="en-GB" sz="3200" b="1">
              <a:solidFill>
                <a:srgbClr val="FF0000"/>
              </a:solidFill>
            </a:endParaRP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124075" y="1125538"/>
            <a:ext cx="863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5940425" y="1125538"/>
            <a:ext cx="5762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2124075" y="11255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 flipV="1">
            <a:off x="6516688" y="11255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611188" y="1412875"/>
            <a:ext cx="38893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                 Technical</a:t>
            </a:r>
            <a:r>
              <a:rPr lang="en-IE" sz="2000" b="1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 b="1">
                <a:latin typeface="Calibri" pitchFamily="34" charset="0"/>
              </a:rPr>
              <a:t>Repetition </a:t>
            </a:r>
            <a:r>
              <a:rPr lang="en-IE" sz="1600">
                <a:latin typeface="Calibri" pitchFamily="34" charset="0"/>
              </a:rPr>
              <a:t>– as a result of specialisation </a:t>
            </a:r>
            <a:r>
              <a:rPr lang="en-IE" sz="1600"/>
              <a:t>↑</a:t>
            </a:r>
            <a:r>
              <a:rPr lang="en-IE" sz="1600">
                <a:latin typeface="Calibri" pitchFamily="34" charset="0"/>
              </a:rPr>
              <a:t>Employees– management span on control becomes unwieldy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 b="1">
                <a:latin typeface="Calibri" pitchFamily="34" charset="0"/>
              </a:rPr>
              <a:t>Duplication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 b="1">
                <a:latin typeface="Calibri" pitchFamily="34" charset="0"/>
              </a:rPr>
              <a:t>Monitoring costs</a:t>
            </a:r>
            <a:r>
              <a:rPr lang="en-IE" sz="1600">
                <a:latin typeface="Calibri" pitchFamily="34" charset="0"/>
              </a:rPr>
              <a:t> (time)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IE" sz="1600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IE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4787900" y="1341438"/>
            <a:ext cx="324167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          Managerial/Labour </a:t>
            </a:r>
            <a:endParaRPr lang="en-IE" sz="2000" b="1">
              <a:solidFill>
                <a:srgbClr val="FF0000"/>
              </a:solidFill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 b="1">
                <a:latin typeface="Calibri" pitchFamily="34" charset="0"/>
              </a:rPr>
              <a:t>Communication- </a:t>
            </a:r>
            <a:r>
              <a:rPr lang="en-IE" sz="1600">
                <a:latin typeface="Calibri" pitchFamily="34" charset="0"/>
              </a:rPr>
              <a:t>Greater layers of management </a:t>
            </a:r>
            <a:endParaRPr lang="en-IE" sz="1600" b="1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Issue of</a:t>
            </a:r>
            <a:r>
              <a:rPr lang="en-IE" sz="1600" b="1">
                <a:latin typeface="Calibri" pitchFamily="34" charset="0"/>
              </a:rPr>
              <a:t> non-productive workers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GB" sz="1600">
                <a:latin typeface="Calibri" pitchFamily="34" charset="0"/>
              </a:rPr>
              <a:t>Issue of insuring against</a:t>
            </a:r>
            <a:r>
              <a:rPr lang="en-GB" sz="1600" b="1">
                <a:latin typeface="Calibri" pitchFamily="34" charset="0"/>
              </a:rPr>
              <a:t> fidelity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 b="1">
                <a:latin typeface="Calibri" pitchFamily="34" charset="0"/>
              </a:rPr>
              <a:t>Conflict/Absenteeism/Morale</a:t>
            </a:r>
            <a:r>
              <a:rPr lang="en-IE" sz="1600">
                <a:latin typeface="Calibri" pitchFamily="34" charset="0"/>
              </a:rPr>
              <a:t>– ‘merely cogs in the production machine.’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IE" sz="1600" b="1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IE" sz="1600" b="1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IE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84213" y="3429000"/>
            <a:ext cx="367188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             </a:t>
            </a: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Financial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Overreliance on</a:t>
            </a:r>
            <a:r>
              <a:rPr lang="en-IE" sz="1600" b="1">
                <a:latin typeface="Calibri" pitchFamily="34" charset="0"/>
              </a:rPr>
              <a:t> cheap credit </a:t>
            </a:r>
            <a:r>
              <a:rPr lang="en-IE" sz="1600">
                <a:latin typeface="Calibri" pitchFamily="34" charset="0"/>
              </a:rPr>
              <a:t>for expansion or avoiding regulation i.e. Anglo Irish Bank , Northern Rock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Risk of</a:t>
            </a:r>
            <a:r>
              <a:rPr lang="en-IE" sz="1600" b="1">
                <a:latin typeface="Calibri" pitchFamily="34" charset="0"/>
              </a:rPr>
              <a:t> bad debts </a:t>
            </a:r>
          </a:p>
          <a:p>
            <a:pPr marL="185738" indent="-185738">
              <a:spcBef>
                <a:spcPct val="20000"/>
              </a:spcBef>
            </a:pPr>
            <a:endParaRPr lang="en-IE" sz="1800" b="1"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</a:pPr>
            <a:endParaRPr lang="en-GB" sz="2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 flipV="1">
            <a:off x="2051050" y="31416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2BAEC-FC76-436A-8150-5C7C2425E811}" type="slidenum">
              <a:rPr lang="en-US"/>
              <a:pPr/>
              <a:t>19</a:t>
            </a:fld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569325" cy="706437"/>
          </a:xfrm>
          <a:noFill/>
          <a:ln/>
        </p:spPr>
        <p:txBody>
          <a:bodyPr/>
          <a:lstStyle/>
          <a:p>
            <a:r>
              <a:rPr lang="en-GB" sz="3600" b="1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External</a:t>
            </a:r>
            <a:r>
              <a:rPr lang="en-GB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3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Economies/Diseconomies of Scale</a:t>
            </a:r>
            <a:endParaRPr lang="en-US" sz="36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203575" y="836613"/>
            <a:ext cx="23495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3200" b="1">
                <a:solidFill>
                  <a:srgbClr val="FF0000"/>
                </a:solidFill>
              </a:rPr>
              <a:t>Economies</a:t>
            </a:r>
            <a:endParaRPr lang="en-GB" sz="3200" b="1">
              <a:solidFill>
                <a:srgbClr val="FF0000"/>
              </a:solidFill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2124075" y="1125538"/>
            <a:ext cx="1079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580063" y="1125538"/>
            <a:ext cx="1079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V="1">
            <a:off x="2124075" y="11255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 flipV="1">
            <a:off x="6659563" y="112553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323850" y="1412875"/>
            <a:ext cx="38163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Infrastructure </a:t>
            </a:r>
            <a:r>
              <a:rPr lang="en-IE" sz="2000" b="1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Better transport network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Airports, ports, motorways, local roads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Cheaper/more direct access to raw materials </a:t>
            </a:r>
          </a:p>
          <a:p>
            <a:pPr marL="185738" indent="-185738">
              <a:spcBef>
                <a:spcPct val="20000"/>
              </a:spcBef>
            </a:pPr>
            <a:endParaRPr lang="en-GB" sz="1600" b="1">
              <a:latin typeface="Calibri" pitchFamily="34" charset="0"/>
            </a:endParaRP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4140200" y="1341438"/>
            <a:ext cx="4392613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R&amp;D Facilities</a:t>
            </a:r>
            <a:r>
              <a:rPr lang="en-IE" sz="20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IE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Local universities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GB" sz="1600" b="1">
              <a:latin typeface="Calibri" pitchFamily="34" charset="0"/>
            </a:endParaRPr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V="1">
            <a:off x="6588125" y="213360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4067175" y="2420938"/>
            <a:ext cx="4826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Component Economies </a:t>
            </a:r>
            <a:r>
              <a:rPr lang="en-IE" sz="2000" b="1">
                <a:solidFill>
                  <a:srgbClr val="FF0000"/>
                </a:solidFill>
                <a:latin typeface="Calibri" pitchFamily="34" charset="0"/>
              </a:rPr>
              <a:t>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Relocation of component suppliers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Relocation of support business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Growth of ‘industrial parks/estates’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Ex. Shannon Free Zone, Canary Wharf, Silicon Valley</a:t>
            </a:r>
            <a:r>
              <a:rPr lang="en-IE" sz="16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GB" sz="16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2916238" y="4076700"/>
            <a:ext cx="29352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3200" b="1">
                <a:solidFill>
                  <a:srgbClr val="FF0000"/>
                </a:solidFill>
              </a:rPr>
              <a:t>Diseconomies</a:t>
            </a:r>
            <a:endParaRPr lang="en-GB" sz="3200" b="1">
              <a:solidFill>
                <a:srgbClr val="FF0000"/>
              </a:solidFill>
            </a:endParaRPr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>
            <a:off x="2051050" y="4365625"/>
            <a:ext cx="86201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>
            <a:off x="5940425" y="4365625"/>
            <a:ext cx="7207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 flipV="1">
            <a:off x="6659563" y="43656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 flipV="1">
            <a:off x="2051050" y="4365625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250825" y="5589588"/>
            <a:ext cx="38163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Overexploitation </a:t>
            </a:r>
            <a:endParaRPr lang="en-IE" sz="2000" b="1">
              <a:solidFill>
                <a:srgbClr val="FF0000"/>
              </a:solidFill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Raw materials demand rises – price rises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Usage of lower quality materials </a:t>
            </a:r>
          </a:p>
          <a:p>
            <a:pPr marL="185738" indent="-185738">
              <a:spcBef>
                <a:spcPct val="20000"/>
              </a:spcBef>
              <a:buFontTx/>
              <a:buChar char="•"/>
            </a:pPr>
            <a:endParaRPr lang="en-GB" sz="1600" b="1">
              <a:latin typeface="Calibri" pitchFamily="34" charset="0"/>
            </a:endParaRPr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4427538" y="4652963"/>
            <a:ext cx="41052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Labour</a:t>
            </a:r>
            <a:endParaRPr lang="en-IE" sz="2000" b="1">
              <a:solidFill>
                <a:srgbClr val="FF0000"/>
              </a:solidFill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Demand for skilled labour explodes – skill set in short supply – hiring of less qualified </a:t>
            </a:r>
            <a:endParaRPr lang="en-GB" sz="1600" b="1">
              <a:latin typeface="Calibri" pitchFamily="34" charset="0"/>
            </a:endParaRP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179388" y="4652963"/>
            <a:ext cx="41052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5738" indent="-185738" algn="ctr">
              <a:spcBef>
                <a:spcPct val="20000"/>
              </a:spcBef>
            </a:pPr>
            <a:r>
              <a:rPr lang="en-IE" sz="2000" b="1">
                <a:solidFill>
                  <a:srgbClr val="0000CC"/>
                </a:solidFill>
                <a:latin typeface="Calibri" pitchFamily="34" charset="0"/>
              </a:rPr>
              <a:t>Infrastructure</a:t>
            </a:r>
            <a:endParaRPr lang="en-IE" sz="2000" b="1">
              <a:solidFill>
                <a:srgbClr val="FF0000"/>
              </a:solidFill>
              <a:latin typeface="Calibri" pitchFamily="34" charset="0"/>
            </a:endParaRPr>
          </a:p>
          <a:p>
            <a:pPr marL="185738" indent="-185738">
              <a:spcBef>
                <a:spcPct val="20000"/>
              </a:spcBef>
              <a:buFontTx/>
              <a:buChar char="•"/>
            </a:pPr>
            <a:r>
              <a:rPr lang="en-IE" sz="1600">
                <a:latin typeface="Calibri" pitchFamily="34" charset="0"/>
              </a:rPr>
              <a:t>Overuse damage, congestion</a:t>
            </a:r>
            <a:r>
              <a:rPr lang="en-IE" sz="16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</a:t>
            </a:r>
            <a:endParaRPr lang="en-GB" sz="16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 flipV="1">
            <a:off x="1979613" y="5373688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E896-A44C-4510-960B-66F9FEB66066}" type="slidenum">
              <a:rPr lang="en-US"/>
              <a:pPr/>
              <a:t>20</a:t>
            </a:fld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2987675" y="1268413"/>
            <a:ext cx="0" cy="46085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6011863" y="1268413"/>
            <a:ext cx="0" cy="41767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2987675" y="1773238"/>
            <a:ext cx="50482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I</a:t>
            </a:r>
          </a:p>
          <a:p>
            <a:pPr algn="ctr"/>
            <a:r>
              <a:rPr lang="en-GB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N</a:t>
            </a:r>
          </a:p>
          <a:p>
            <a:pPr algn="ctr"/>
            <a:r>
              <a:rPr lang="en-GB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T</a:t>
            </a:r>
          </a:p>
          <a:p>
            <a:pPr algn="ctr"/>
            <a:r>
              <a:rPr lang="en-GB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</a:t>
            </a:r>
          </a:p>
          <a:p>
            <a:pPr algn="ctr"/>
            <a:r>
              <a:rPr lang="en-GB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R</a:t>
            </a:r>
          </a:p>
          <a:p>
            <a:pPr algn="ctr"/>
            <a:r>
              <a:rPr lang="en-GB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N</a:t>
            </a:r>
          </a:p>
          <a:p>
            <a:pPr algn="ctr"/>
            <a:r>
              <a:rPr lang="en-GB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A</a:t>
            </a:r>
          </a:p>
          <a:p>
            <a:pPr algn="ctr"/>
            <a:r>
              <a:rPr lang="en-GB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L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5508625" y="1773238"/>
            <a:ext cx="4318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</a:t>
            </a:r>
          </a:p>
          <a:p>
            <a: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X</a:t>
            </a:r>
            <a:b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T</a:t>
            </a:r>
            <a:b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</a:t>
            </a:r>
            <a:b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R</a:t>
            </a:r>
            <a:b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N</a:t>
            </a:r>
            <a:b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A</a:t>
            </a:r>
            <a:b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</a:br>
            <a:r>
              <a:rPr lang="en-GB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L</a:t>
            </a:r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1908175" y="1052513"/>
            <a:ext cx="936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Technical</a:t>
            </a:r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2843213" y="1268413"/>
            <a:ext cx="1444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2843213" y="1628775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1908175" y="1484313"/>
            <a:ext cx="936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Network</a:t>
            </a:r>
            <a:r>
              <a:rPr lang="en-GB" sz="1400" b="1"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>
            <a:off x="395288" y="476250"/>
            <a:ext cx="0" cy="30241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>
            <a:off x="755650" y="4221163"/>
            <a:ext cx="0" cy="16557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62" name="Line 22"/>
          <p:cNvSpPr>
            <a:spLocks noChangeShapeType="1"/>
          </p:cNvSpPr>
          <p:nvPr/>
        </p:nvSpPr>
        <p:spPr bwMode="auto">
          <a:xfrm>
            <a:off x="7885113" y="1196975"/>
            <a:ext cx="0" cy="158432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>
            <a:off x="8532813" y="4149725"/>
            <a:ext cx="0" cy="151288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64" name="Text Box 24"/>
          <p:cNvSpPr txBox="1">
            <a:spLocks noChangeArrowheads="1"/>
          </p:cNvSpPr>
          <p:nvPr/>
        </p:nvSpPr>
        <p:spPr bwMode="auto">
          <a:xfrm rot="16200000">
            <a:off x="-392906" y="4866481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DISECONOMIES</a:t>
            </a:r>
          </a:p>
        </p:txBody>
      </p:sp>
      <p:sp>
        <p:nvSpPr>
          <p:cNvPr id="35865" name="Text Box 25"/>
          <p:cNvSpPr txBox="1">
            <a:spLocks noChangeArrowheads="1"/>
          </p:cNvSpPr>
          <p:nvPr/>
        </p:nvSpPr>
        <p:spPr bwMode="auto">
          <a:xfrm rot="16200000">
            <a:off x="-500856" y="1842294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ECONOMIES</a:t>
            </a:r>
            <a:r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5866" name="Text Box 26"/>
          <p:cNvSpPr txBox="1">
            <a:spLocks noChangeArrowheads="1"/>
          </p:cNvSpPr>
          <p:nvPr/>
        </p:nvSpPr>
        <p:spPr bwMode="auto">
          <a:xfrm rot="5400000">
            <a:off x="7527131" y="1842295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ECONOMIES</a:t>
            </a:r>
            <a:r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5867" name="Text Box 27"/>
          <p:cNvSpPr txBox="1">
            <a:spLocks noChangeArrowheads="1"/>
          </p:cNvSpPr>
          <p:nvPr/>
        </p:nvSpPr>
        <p:spPr bwMode="auto">
          <a:xfrm rot="5400000">
            <a:off x="7923213" y="4757737"/>
            <a:ext cx="1728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DISECONOMIES</a:t>
            </a:r>
          </a:p>
        </p:txBody>
      </p:sp>
      <p:sp>
        <p:nvSpPr>
          <p:cNvPr id="35868" name="Line 28"/>
          <p:cNvSpPr>
            <a:spLocks noChangeShapeType="1"/>
          </p:cNvSpPr>
          <p:nvPr/>
        </p:nvSpPr>
        <p:spPr bwMode="auto">
          <a:xfrm>
            <a:off x="2843213" y="2492375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>
            <a:off x="2843213" y="3068638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70" name="Line 30"/>
          <p:cNvSpPr>
            <a:spLocks noChangeShapeType="1"/>
          </p:cNvSpPr>
          <p:nvPr/>
        </p:nvSpPr>
        <p:spPr bwMode="auto">
          <a:xfrm>
            <a:off x="2843213" y="3500438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72" name="Line 32"/>
          <p:cNvSpPr>
            <a:spLocks noChangeShapeType="1"/>
          </p:cNvSpPr>
          <p:nvPr/>
        </p:nvSpPr>
        <p:spPr bwMode="auto">
          <a:xfrm>
            <a:off x="2843213" y="44370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73" name="Line 33"/>
          <p:cNvSpPr>
            <a:spLocks noChangeShapeType="1"/>
          </p:cNvSpPr>
          <p:nvPr/>
        </p:nvSpPr>
        <p:spPr bwMode="auto">
          <a:xfrm>
            <a:off x="2843213" y="48688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74" name="Line 34"/>
          <p:cNvSpPr>
            <a:spLocks noChangeShapeType="1"/>
          </p:cNvSpPr>
          <p:nvPr/>
        </p:nvSpPr>
        <p:spPr bwMode="auto">
          <a:xfrm>
            <a:off x="2843213" y="53006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6011863" y="40767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6011863" y="47244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78" name="Line 38"/>
          <p:cNvSpPr>
            <a:spLocks noChangeShapeType="1"/>
          </p:cNvSpPr>
          <p:nvPr/>
        </p:nvSpPr>
        <p:spPr bwMode="auto">
          <a:xfrm>
            <a:off x="6011863" y="5445125"/>
            <a:ext cx="1444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80" name="Line 40"/>
          <p:cNvSpPr>
            <a:spLocks noChangeShapeType="1"/>
          </p:cNvSpPr>
          <p:nvPr/>
        </p:nvSpPr>
        <p:spPr bwMode="auto">
          <a:xfrm>
            <a:off x="6011863" y="2636838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81" name="Line 41"/>
          <p:cNvSpPr>
            <a:spLocks noChangeShapeType="1"/>
          </p:cNvSpPr>
          <p:nvPr/>
        </p:nvSpPr>
        <p:spPr bwMode="auto">
          <a:xfrm>
            <a:off x="6011863" y="2205038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82" name="Line 42"/>
          <p:cNvSpPr>
            <a:spLocks noChangeShapeType="1"/>
          </p:cNvSpPr>
          <p:nvPr/>
        </p:nvSpPr>
        <p:spPr bwMode="auto">
          <a:xfrm>
            <a:off x="6011863" y="1268413"/>
            <a:ext cx="1444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6011863" y="1773238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84" name="Text Box 44"/>
          <p:cNvSpPr txBox="1">
            <a:spLocks noChangeArrowheads="1"/>
          </p:cNvSpPr>
          <p:nvPr/>
        </p:nvSpPr>
        <p:spPr bwMode="auto">
          <a:xfrm>
            <a:off x="1979613" y="2276475"/>
            <a:ext cx="936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Financial </a:t>
            </a:r>
          </a:p>
        </p:txBody>
      </p:sp>
      <p:sp>
        <p:nvSpPr>
          <p:cNvPr id="35885" name="Text Box 45"/>
          <p:cNvSpPr txBox="1">
            <a:spLocks noChangeArrowheads="1"/>
          </p:cNvSpPr>
          <p:nvPr/>
        </p:nvSpPr>
        <p:spPr bwMode="auto">
          <a:xfrm>
            <a:off x="1835150" y="2924175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Managerial </a:t>
            </a:r>
          </a:p>
        </p:txBody>
      </p:sp>
      <p:sp>
        <p:nvSpPr>
          <p:cNvPr id="35886" name="Text Box 46"/>
          <p:cNvSpPr txBox="1">
            <a:spLocks noChangeArrowheads="1"/>
          </p:cNvSpPr>
          <p:nvPr/>
        </p:nvSpPr>
        <p:spPr bwMode="auto">
          <a:xfrm>
            <a:off x="1763713" y="3357563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Risk Bearing</a:t>
            </a:r>
          </a:p>
        </p:txBody>
      </p:sp>
      <p:sp>
        <p:nvSpPr>
          <p:cNvPr id="35887" name="Text Box 47"/>
          <p:cNvSpPr txBox="1">
            <a:spLocks noChangeArrowheads="1"/>
          </p:cNvSpPr>
          <p:nvPr/>
        </p:nvSpPr>
        <p:spPr bwMode="auto">
          <a:xfrm>
            <a:off x="900113" y="4292600"/>
            <a:ext cx="2087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Repetition/Duplication </a:t>
            </a:r>
          </a:p>
        </p:txBody>
      </p:sp>
      <p:sp>
        <p:nvSpPr>
          <p:cNvPr id="35888" name="Text Box 48"/>
          <p:cNvSpPr txBox="1">
            <a:spLocks noChangeArrowheads="1"/>
          </p:cNvSpPr>
          <p:nvPr/>
        </p:nvSpPr>
        <p:spPr bwMode="auto">
          <a:xfrm>
            <a:off x="900113" y="4581525"/>
            <a:ext cx="1943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Conflict/Absenteeism/</a:t>
            </a:r>
          </a:p>
          <a:p>
            <a:pPr algn="ctr"/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Morale</a:t>
            </a:r>
          </a:p>
        </p:txBody>
      </p:sp>
      <p:sp>
        <p:nvSpPr>
          <p:cNvPr id="35889" name="Text Box 49"/>
          <p:cNvSpPr txBox="1">
            <a:spLocks noChangeArrowheads="1"/>
          </p:cNvSpPr>
          <p:nvPr/>
        </p:nvSpPr>
        <p:spPr bwMode="auto">
          <a:xfrm>
            <a:off x="1547813" y="5157788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Fidelity Issues</a:t>
            </a:r>
          </a:p>
        </p:txBody>
      </p:sp>
      <p:sp>
        <p:nvSpPr>
          <p:cNvPr id="35890" name="Line 50"/>
          <p:cNvSpPr>
            <a:spLocks noChangeShapeType="1"/>
          </p:cNvSpPr>
          <p:nvPr/>
        </p:nvSpPr>
        <p:spPr bwMode="auto">
          <a:xfrm flipH="1">
            <a:off x="1763713" y="126841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91" name="Line 51"/>
          <p:cNvSpPr>
            <a:spLocks noChangeShapeType="1"/>
          </p:cNvSpPr>
          <p:nvPr/>
        </p:nvSpPr>
        <p:spPr bwMode="auto">
          <a:xfrm flipV="1">
            <a:off x="1763713" y="476250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92" name="Line 52"/>
          <p:cNvSpPr>
            <a:spLocks noChangeShapeType="1"/>
          </p:cNvSpPr>
          <p:nvPr/>
        </p:nvSpPr>
        <p:spPr bwMode="auto">
          <a:xfrm flipH="1">
            <a:off x="1619250" y="47625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93" name="Line 53"/>
          <p:cNvSpPr>
            <a:spLocks noChangeShapeType="1"/>
          </p:cNvSpPr>
          <p:nvPr/>
        </p:nvSpPr>
        <p:spPr bwMode="auto">
          <a:xfrm flipH="1">
            <a:off x="1619250" y="83661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94" name="Line 54"/>
          <p:cNvSpPr>
            <a:spLocks noChangeShapeType="1"/>
          </p:cNvSpPr>
          <p:nvPr/>
        </p:nvSpPr>
        <p:spPr bwMode="auto">
          <a:xfrm flipH="1">
            <a:off x="1619250" y="126841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95" name="Text Box 55"/>
          <p:cNvSpPr txBox="1">
            <a:spLocks noChangeArrowheads="1"/>
          </p:cNvSpPr>
          <p:nvPr/>
        </p:nvSpPr>
        <p:spPr bwMode="auto">
          <a:xfrm>
            <a:off x="684213" y="260350"/>
            <a:ext cx="936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Labour Specialisation</a:t>
            </a:r>
          </a:p>
        </p:txBody>
      </p:sp>
      <p:sp>
        <p:nvSpPr>
          <p:cNvPr id="35896" name="Text Box 56"/>
          <p:cNvSpPr txBox="1">
            <a:spLocks noChangeArrowheads="1"/>
          </p:cNvSpPr>
          <p:nvPr/>
        </p:nvSpPr>
        <p:spPr bwMode="auto">
          <a:xfrm>
            <a:off x="539750" y="692150"/>
            <a:ext cx="1152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Better Equipment</a:t>
            </a:r>
          </a:p>
        </p:txBody>
      </p:sp>
      <p:sp>
        <p:nvSpPr>
          <p:cNvPr id="35897" name="Text Box 57"/>
          <p:cNvSpPr txBox="1">
            <a:spLocks noChangeArrowheads="1"/>
          </p:cNvSpPr>
          <p:nvPr/>
        </p:nvSpPr>
        <p:spPr bwMode="auto">
          <a:xfrm>
            <a:off x="539750" y="1125538"/>
            <a:ext cx="12239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Learning By Doing</a:t>
            </a:r>
          </a:p>
        </p:txBody>
      </p:sp>
      <p:sp>
        <p:nvSpPr>
          <p:cNvPr id="35898" name="Line 58"/>
          <p:cNvSpPr>
            <a:spLocks noChangeShapeType="1"/>
          </p:cNvSpPr>
          <p:nvPr/>
        </p:nvSpPr>
        <p:spPr bwMode="auto">
          <a:xfrm>
            <a:off x="395288" y="476250"/>
            <a:ext cx="730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899" name="Line 59"/>
          <p:cNvSpPr>
            <a:spLocks noChangeShapeType="1"/>
          </p:cNvSpPr>
          <p:nvPr/>
        </p:nvSpPr>
        <p:spPr bwMode="auto">
          <a:xfrm>
            <a:off x="395288" y="3500438"/>
            <a:ext cx="730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00" name="Rectangle 60"/>
          <p:cNvSpPr>
            <a:spLocks noChangeArrowheads="1"/>
          </p:cNvSpPr>
          <p:nvPr/>
        </p:nvSpPr>
        <p:spPr bwMode="auto">
          <a:xfrm>
            <a:off x="395288" y="1484313"/>
            <a:ext cx="14398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Marketing/Monopsony</a:t>
            </a:r>
            <a:endParaRPr lang="en-US" sz="1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5901" name="Line 61"/>
          <p:cNvSpPr>
            <a:spLocks noChangeShapeType="1"/>
          </p:cNvSpPr>
          <p:nvPr/>
        </p:nvSpPr>
        <p:spPr bwMode="auto">
          <a:xfrm>
            <a:off x="1763713" y="1628775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02" name="Line 62"/>
          <p:cNvSpPr>
            <a:spLocks noChangeShapeType="1"/>
          </p:cNvSpPr>
          <p:nvPr/>
        </p:nvSpPr>
        <p:spPr bwMode="auto">
          <a:xfrm>
            <a:off x="1835150" y="16287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03" name="Line 63"/>
          <p:cNvSpPr>
            <a:spLocks noChangeShapeType="1"/>
          </p:cNvSpPr>
          <p:nvPr/>
        </p:nvSpPr>
        <p:spPr bwMode="auto">
          <a:xfrm flipH="1">
            <a:off x="1692275" y="1989138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04" name="Rectangle 64"/>
          <p:cNvSpPr>
            <a:spLocks noChangeArrowheads="1"/>
          </p:cNvSpPr>
          <p:nvPr/>
        </p:nvSpPr>
        <p:spPr bwMode="auto">
          <a:xfrm>
            <a:off x="395288" y="1773238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Buying Power/Selling</a:t>
            </a:r>
          </a:p>
          <a:p>
            <a:r>
              <a:rPr lang="en-IE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   /Advertising</a:t>
            </a:r>
            <a:endParaRPr lang="en-US" sz="1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5905" name="Line 65"/>
          <p:cNvSpPr>
            <a:spLocks noChangeShapeType="1"/>
          </p:cNvSpPr>
          <p:nvPr/>
        </p:nvSpPr>
        <p:spPr bwMode="auto">
          <a:xfrm>
            <a:off x="1763713" y="2492375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06" name="Line 66"/>
          <p:cNvSpPr>
            <a:spLocks noChangeShapeType="1"/>
          </p:cNvSpPr>
          <p:nvPr/>
        </p:nvSpPr>
        <p:spPr bwMode="auto">
          <a:xfrm flipH="1">
            <a:off x="1763713" y="23495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07" name="Line 67"/>
          <p:cNvSpPr>
            <a:spLocks noChangeShapeType="1"/>
          </p:cNvSpPr>
          <p:nvPr/>
        </p:nvSpPr>
        <p:spPr bwMode="auto">
          <a:xfrm>
            <a:off x="1692275" y="234950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08" name="Line 68"/>
          <p:cNvSpPr>
            <a:spLocks noChangeShapeType="1"/>
          </p:cNvSpPr>
          <p:nvPr/>
        </p:nvSpPr>
        <p:spPr bwMode="auto">
          <a:xfrm flipV="1">
            <a:off x="1692275" y="2636838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09" name="Text Box 69"/>
          <p:cNvSpPr txBox="1">
            <a:spLocks noChangeArrowheads="1"/>
          </p:cNvSpPr>
          <p:nvPr/>
        </p:nvSpPr>
        <p:spPr bwMode="auto">
          <a:xfrm>
            <a:off x="684213" y="2205038"/>
            <a:ext cx="1223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Cheaper Credit </a:t>
            </a:r>
          </a:p>
        </p:txBody>
      </p:sp>
      <p:sp>
        <p:nvSpPr>
          <p:cNvPr id="35910" name="Text Box 70"/>
          <p:cNvSpPr txBox="1">
            <a:spLocks noChangeArrowheads="1"/>
          </p:cNvSpPr>
          <p:nvPr/>
        </p:nvSpPr>
        <p:spPr bwMode="auto">
          <a:xfrm>
            <a:off x="468313" y="2492375"/>
            <a:ext cx="13668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Better Credit Access </a:t>
            </a:r>
          </a:p>
        </p:txBody>
      </p:sp>
      <p:sp>
        <p:nvSpPr>
          <p:cNvPr id="35911" name="Line 71"/>
          <p:cNvSpPr>
            <a:spLocks noChangeShapeType="1"/>
          </p:cNvSpPr>
          <p:nvPr/>
        </p:nvSpPr>
        <p:spPr bwMode="auto">
          <a:xfrm>
            <a:off x="1763713" y="3068638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12" name="Line 72"/>
          <p:cNvSpPr>
            <a:spLocks noChangeShapeType="1"/>
          </p:cNvSpPr>
          <p:nvPr/>
        </p:nvSpPr>
        <p:spPr bwMode="auto">
          <a:xfrm>
            <a:off x="1763713" y="2924175"/>
            <a:ext cx="0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13" name="Line 73"/>
          <p:cNvSpPr>
            <a:spLocks noChangeShapeType="1"/>
          </p:cNvSpPr>
          <p:nvPr/>
        </p:nvSpPr>
        <p:spPr bwMode="auto">
          <a:xfrm>
            <a:off x="1692275" y="2924175"/>
            <a:ext cx="71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14" name="Text Box 74"/>
          <p:cNvSpPr txBox="1">
            <a:spLocks noChangeArrowheads="1"/>
          </p:cNvSpPr>
          <p:nvPr/>
        </p:nvSpPr>
        <p:spPr bwMode="auto">
          <a:xfrm>
            <a:off x="755650" y="2781300"/>
            <a:ext cx="86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Outsourcing</a:t>
            </a:r>
          </a:p>
        </p:txBody>
      </p:sp>
      <p:sp>
        <p:nvSpPr>
          <p:cNvPr id="35915" name="Text Box 75"/>
          <p:cNvSpPr txBox="1">
            <a:spLocks noChangeArrowheads="1"/>
          </p:cNvSpPr>
          <p:nvPr/>
        </p:nvSpPr>
        <p:spPr bwMode="auto">
          <a:xfrm>
            <a:off x="611188" y="2997200"/>
            <a:ext cx="1223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Bargaining Power </a:t>
            </a:r>
          </a:p>
        </p:txBody>
      </p:sp>
      <p:sp>
        <p:nvSpPr>
          <p:cNvPr id="35916" name="Line 76"/>
          <p:cNvSpPr>
            <a:spLocks noChangeShapeType="1"/>
          </p:cNvSpPr>
          <p:nvPr/>
        </p:nvSpPr>
        <p:spPr bwMode="auto">
          <a:xfrm>
            <a:off x="1692275" y="3141663"/>
            <a:ext cx="71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17" name="Line 77"/>
          <p:cNvSpPr>
            <a:spLocks noChangeShapeType="1"/>
          </p:cNvSpPr>
          <p:nvPr/>
        </p:nvSpPr>
        <p:spPr bwMode="auto">
          <a:xfrm>
            <a:off x="1692275" y="35004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18" name="Text Box 78"/>
          <p:cNvSpPr txBox="1">
            <a:spLocks noChangeArrowheads="1"/>
          </p:cNvSpPr>
          <p:nvPr/>
        </p:nvSpPr>
        <p:spPr bwMode="auto">
          <a:xfrm>
            <a:off x="684213" y="3357563"/>
            <a:ext cx="1223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Diversification  </a:t>
            </a:r>
          </a:p>
        </p:txBody>
      </p:sp>
      <p:sp>
        <p:nvSpPr>
          <p:cNvPr id="35919" name="Line 79"/>
          <p:cNvSpPr>
            <a:spLocks noChangeShapeType="1"/>
          </p:cNvSpPr>
          <p:nvPr/>
        </p:nvSpPr>
        <p:spPr bwMode="auto">
          <a:xfrm>
            <a:off x="755650" y="4221163"/>
            <a:ext cx="730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20" name="Line 80"/>
          <p:cNvSpPr>
            <a:spLocks noChangeShapeType="1"/>
          </p:cNvSpPr>
          <p:nvPr/>
        </p:nvSpPr>
        <p:spPr bwMode="auto">
          <a:xfrm>
            <a:off x="755650" y="5876925"/>
            <a:ext cx="730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21" name="Line 81"/>
          <p:cNvSpPr>
            <a:spLocks noChangeShapeType="1"/>
          </p:cNvSpPr>
          <p:nvPr/>
        </p:nvSpPr>
        <p:spPr bwMode="auto">
          <a:xfrm>
            <a:off x="2843213" y="5876925"/>
            <a:ext cx="1444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22" name="Text Box 82"/>
          <p:cNvSpPr txBox="1">
            <a:spLocks noChangeArrowheads="1"/>
          </p:cNvSpPr>
          <p:nvPr/>
        </p:nvSpPr>
        <p:spPr bwMode="auto">
          <a:xfrm>
            <a:off x="1187450" y="5516563"/>
            <a:ext cx="1727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Risk of Bad Debts/Cheap Credit</a:t>
            </a:r>
            <a:r>
              <a:rPr lang="en-GB" sz="1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5924" name="Text Box 84"/>
          <p:cNvSpPr txBox="1">
            <a:spLocks noChangeArrowheads="1"/>
          </p:cNvSpPr>
          <p:nvPr/>
        </p:nvSpPr>
        <p:spPr bwMode="auto">
          <a:xfrm>
            <a:off x="3492500" y="2565400"/>
            <a:ext cx="20161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ECONOMIES </a:t>
            </a:r>
            <a:r>
              <a:rPr lang="en-GB" sz="18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OF</a:t>
            </a:r>
            <a:r>
              <a:rPr lang="en-GB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en-GB" sz="2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SCALE</a:t>
            </a:r>
          </a:p>
        </p:txBody>
      </p:sp>
      <p:sp>
        <p:nvSpPr>
          <p:cNvPr id="35925" name="Text Box 85"/>
          <p:cNvSpPr txBox="1">
            <a:spLocks noChangeArrowheads="1"/>
          </p:cNvSpPr>
          <p:nvPr/>
        </p:nvSpPr>
        <p:spPr bwMode="auto">
          <a:xfrm>
            <a:off x="1042988" y="6237288"/>
            <a:ext cx="1944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INTERNAL TO THE FIRM</a:t>
            </a:r>
          </a:p>
        </p:txBody>
      </p:sp>
      <p:sp>
        <p:nvSpPr>
          <p:cNvPr id="35926" name="Text Box 86"/>
          <p:cNvSpPr txBox="1">
            <a:spLocks noChangeArrowheads="1"/>
          </p:cNvSpPr>
          <p:nvPr/>
        </p:nvSpPr>
        <p:spPr bwMode="auto">
          <a:xfrm>
            <a:off x="5867400" y="6092825"/>
            <a:ext cx="19446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EXTERNAL TO FIRM   </a:t>
            </a:r>
          </a:p>
          <a:p>
            <a:pPr algn="ctr"/>
            <a:r>
              <a:rPr lang="en-GB" sz="14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(WITHIN INDUSTRY)</a:t>
            </a:r>
          </a:p>
        </p:txBody>
      </p:sp>
      <p:sp>
        <p:nvSpPr>
          <p:cNvPr id="35928" name="Text Box 88"/>
          <p:cNvSpPr txBox="1">
            <a:spLocks noChangeArrowheads="1"/>
          </p:cNvSpPr>
          <p:nvPr/>
        </p:nvSpPr>
        <p:spPr bwMode="auto">
          <a:xfrm>
            <a:off x="6227763" y="1125538"/>
            <a:ext cx="1584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Infrastructure</a:t>
            </a:r>
            <a:r>
              <a:rPr lang="en-GB" sz="1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5929" name="Text Box 89"/>
          <p:cNvSpPr txBox="1">
            <a:spLocks noChangeArrowheads="1"/>
          </p:cNvSpPr>
          <p:nvPr/>
        </p:nvSpPr>
        <p:spPr bwMode="auto">
          <a:xfrm>
            <a:off x="6227763" y="1484313"/>
            <a:ext cx="22320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Local knowledge </a:t>
            </a:r>
          </a:p>
          <a:p>
            <a:r>
              <a:rPr lang="en-GB" sz="14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and Skills</a:t>
            </a:r>
          </a:p>
        </p:txBody>
      </p:sp>
      <p:sp>
        <p:nvSpPr>
          <p:cNvPr id="35931" name="Text Box 91"/>
          <p:cNvSpPr txBox="1">
            <a:spLocks noChangeArrowheads="1"/>
          </p:cNvSpPr>
          <p:nvPr/>
        </p:nvSpPr>
        <p:spPr bwMode="auto">
          <a:xfrm>
            <a:off x="6227763" y="2060575"/>
            <a:ext cx="1943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R&amp;D</a:t>
            </a:r>
          </a:p>
        </p:txBody>
      </p:sp>
      <p:sp>
        <p:nvSpPr>
          <p:cNvPr id="35932" name="Text Box 92"/>
          <p:cNvSpPr txBox="1">
            <a:spLocks noChangeArrowheads="1"/>
          </p:cNvSpPr>
          <p:nvPr/>
        </p:nvSpPr>
        <p:spPr bwMode="auto">
          <a:xfrm>
            <a:off x="6156325" y="2492375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 Reputation </a:t>
            </a:r>
          </a:p>
        </p:txBody>
      </p:sp>
      <p:sp>
        <p:nvSpPr>
          <p:cNvPr id="35933" name="Line 93"/>
          <p:cNvSpPr>
            <a:spLocks noChangeShapeType="1"/>
          </p:cNvSpPr>
          <p:nvPr/>
        </p:nvSpPr>
        <p:spPr bwMode="auto">
          <a:xfrm flipH="1">
            <a:off x="7812088" y="1196975"/>
            <a:ext cx="71437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34" name="Line 94"/>
          <p:cNvSpPr>
            <a:spLocks noChangeShapeType="1"/>
          </p:cNvSpPr>
          <p:nvPr/>
        </p:nvSpPr>
        <p:spPr bwMode="auto">
          <a:xfrm>
            <a:off x="8459788" y="27082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35" name="Line 95"/>
          <p:cNvSpPr>
            <a:spLocks noChangeShapeType="1"/>
          </p:cNvSpPr>
          <p:nvPr/>
        </p:nvSpPr>
        <p:spPr bwMode="auto">
          <a:xfrm flipH="1">
            <a:off x="7812088" y="2781300"/>
            <a:ext cx="71437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36" name="Text Box 96"/>
          <p:cNvSpPr txBox="1">
            <a:spLocks noChangeArrowheads="1"/>
          </p:cNvSpPr>
          <p:nvPr/>
        </p:nvSpPr>
        <p:spPr bwMode="auto">
          <a:xfrm>
            <a:off x="6227763" y="3860800"/>
            <a:ext cx="1296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Infrastructure  </a:t>
            </a:r>
          </a:p>
        </p:txBody>
      </p:sp>
      <p:sp>
        <p:nvSpPr>
          <p:cNvPr id="35937" name="Text Box 97"/>
          <p:cNvSpPr txBox="1">
            <a:spLocks noChangeArrowheads="1"/>
          </p:cNvSpPr>
          <p:nvPr/>
        </p:nvSpPr>
        <p:spPr bwMode="auto">
          <a:xfrm>
            <a:off x="6227763" y="4581525"/>
            <a:ext cx="1439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Overexploitation</a:t>
            </a:r>
            <a:r>
              <a:rPr lang="en-GB" sz="1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5938" name="Text Box 98"/>
          <p:cNvSpPr txBox="1">
            <a:spLocks noChangeArrowheads="1"/>
          </p:cNvSpPr>
          <p:nvPr/>
        </p:nvSpPr>
        <p:spPr bwMode="auto">
          <a:xfrm>
            <a:off x="6227763" y="5157788"/>
            <a:ext cx="1439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0000CC"/>
                </a:solidFill>
                <a:latin typeface="Calibri" pitchFamily="34" charset="0"/>
                <a:cs typeface="Times New Roman" pitchFamily="18" charset="0"/>
              </a:rPr>
              <a:t>Constraints on Labour Supply</a:t>
            </a:r>
            <a:r>
              <a:rPr lang="en-GB" sz="1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 </a:t>
            </a:r>
          </a:p>
        </p:txBody>
      </p:sp>
      <p:sp>
        <p:nvSpPr>
          <p:cNvPr id="35939" name="Line 99"/>
          <p:cNvSpPr>
            <a:spLocks noChangeShapeType="1"/>
          </p:cNvSpPr>
          <p:nvPr/>
        </p:nvSpPr>
        <p:spPr bwMode="auto">
          <a:xfrm flipH="1">
            <a:off x="8459788" y="4149725"/>
            <a:ext cx="7302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40" name="Line 100"/>
          <p:cNvSpPr>
            <a:spLocks noChangeShapeType="1"/>
          </p:cNvSpPr>
          <p:nvPr/>
        </p:nvSpPr>
        <p:spPr bwMode="auto">
          <a:xfrm flipH="1">
            <a:off x="8459788" y="5661025"/>
            <a:ext cx="7302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41" name="Line 101"/>
          <p:cNvSpPr>
            <a:spLocks noChangeShapeType="1"/>
          </p:cNvSpPr>
          <p:nvPr/>
        </p:nvSpPr>
        <p:spPr bwMode="auto">
          <a:xfrm>
            <a:off x="6804025" y="41497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42" name="Line 102"/>
          <p:cNvSpPr>
            <a:spLocks noChangeShapeType="1"/>
          </p:cNvSpPr>
          <p:nvPr/>
        </p:nvSpPr>
        <p:spPr bwMode="auto">
          <a:xfrm>
            <a:off x="6804025" y="42926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43" name="Text Box 103"/>
          <p:cNvSpPr txBox="1">
            <a:spLocks noChangeArrowheads="1"/>
          </p:cNvSpPr>
          <p:nvPr/>
        </p:nvSpPr>
        <p:spPr bwMode="auto">
          <a:xfrm>
            <a:off x="7380288" y="4076700"/>
            <a:ext cx="1296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Damage/</a:t>
            </a:r>
          </a:p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Congestion</a:t>
            </a:r>
          </a:p>
        </p:txBody>
      </p:sp>
      <p:sp>
        <p:nvSpPr>
          <p:cNvPr id="35944" name="Line 104"/>
          <p:cNvSpPr>
            <a:spLocks noChangeShapeType="1"/>
          </p:cNvSpPr>
          <p:nvPr/>
        </p:nvSpPr>
        <p:spPr bwMode="auto">
          <a:xfrm>
            <a:off x="6804025" y="50133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45" name="Line 105"/>
          <p:cNvSpPr>
            <a:spLocks noChangeShapeType="1"/>
          </p:cNvSpPr>
          <p:nvPr/>
        </p:nvSpPr>
        <p:spPr bwMode="auto">
          <a:xfrm>
            <a:off x="6804025" y="4868863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46" name="Text Box 106"/>
          <p:cNvSpPr txBox="1">
            <a:spLocks noChangeArrowheads="1"/>
          </p:cNvSpPr>
          <p:nvPr/>
        </p:nvSpPr>
        <p:spPr bwMode="auto">
          <a:xfrm>
            <a:off x="7380288" y="4797425"/>
            <a:ext cx="1296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Raw Materials </a:t>
            </a:r>
          </a:p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Demand/Lower  </a:t>
            </a:r>
          </a:p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Quality</a:t>
            </a:r>
          </a:p>
          <a:p>
            <a:r>
              <a:rPr lang="en-GB" sz="10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5947" name="Text Box 107"/>
          <p:cNvSpPr txBox="1">
            <a:spLocks noChangeArrowheads="1"/>
          </p:cNvSpPr>
          <p:nvPr/>
        </p:nvSpPr>
        <p:spPr bwMode="auto">
          <a:xfrm>
            <a:off x="7380288" y="5589588"/>
            <a:ext cx="12969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0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 </a:t>
            </a:r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Lower Quality    </a:t>
            </a:r>
          </a:p>
          <a:p>
            <a:r>
              <a:rPr lang="en-GB" sz="1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 Workforce</a:t>
            </a:r>
          </a:p>
          <a:p>
            <a:r>
              <a:rPr lang="en-GB" sz="10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5948" name="Line 108"/>
          <p:cNvSpPr>
            <a:spLocks noChangeShapeType="1"/>
          </p:cNvSpPr>
          <p:nvPr/>
        </p:nvSpPr>
        <p:spPr bwMode="auto">
          <a:xfrm>
            <a:off x="6877050" y="5805488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5949" name="Line 109"/>
          <p:cNvSpPr>
            <a:spLocks noChangeShapeType="1"/>
          </p:cNvSpPr>
          <p:nvPr/>
        </p:nvSpPr>
        <p:spPr bwMode="auto">
          <a:xfrm>
            <a:off x="6877050" y="56610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5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5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3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5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35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3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35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35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3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35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3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3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35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35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2" grpId="0" autoUpdateAnimBg="0"/>
      <p:bldP spid="35853" grpId="0" autoUpdateAnimBg="0"/>
      <p:bldP spid="35856" grpId="0" autoUpdateAnimBg="0"/>
      <p:bldP spid="35859" grpId="0" autoUpdateAnimBg="0"/>
      <p:bldP spid="35864" grpId="0" autoUpdateAnimBg="0"/>
      <p:bldP spid="35865" grpId="0" autoUpdateAnimBg="0"/>
      <p:bldP spid="35866" grpId="0" autoUpdateAnimBg="0"/>
      <p:bldP spid="35867" grpId="0" autoUpdateAnimBg="0"/>
      <p:bldP spid="35884" grpId="0" autoUpdateAnimBg="0"/>
      <p:bldP spid="35885" grpId="0" autoUpdateAnimBg="0"/>
      <p:bldP spid="35886" grpId="0" autoUpdateAnimBg="0"/>
      <p:bldP spid="35887" grpId="0" autoUpdateAnimBg="0"/>
      <p:bldP spid="35888" grpId="0" autoUpdateAnimBg="0"/>
      <p:bldP spid="35889" grpId="0" autoUpdateAnimBg="0"/>
      <p:bldP spid="35895" grpId="0" autoUpdateAnimBg="0"/>
      <p:bldP spid="35896" grpId="0" autoUpdateAnimBg="0"/>
      <p:bldP spid="35897" grpId="0" autoUpdateAnimBg="0"/>
      <p:bldP spid="35909" grpId="0" autoUpdateAnimBg="0"/>
      <p:bldP spid="35910" grpId="0" autoUpdateAnimBg="0"/>
      <p:bldP spid="35914" grpId="0" autoUpdateAnimBg="0"/>
      <p:bldP spid="35915" grpId="0" autoUpdateAnimBg="0"/>
      <p:bldP spid="35918" grpId="0" autoUpdateAnimBg="0"/>
      <p:bldP spid="35922" grpId="0" autoUpdateAnimBg="0"/>
      <p:bldP spid="35924" grpId="0" autoUpdateAnimBg="0"/>
      <p:bldP spid="35925" grpId="0" autoUpdateAnimBg="0"/>
      <p:bldP spid="35926" grpId="0" autoUpdateAnimBg="0"/>
      <p:bldP spid="35928" grpId="0" autoUpdateAnimBg="0"/>
      <p:bldP spid="35929" grpId="0" autoUpdateAnimBg="0"/>
      <p:bldP spid="35931" grpId="0" autoUpdateAnimBg="0"/>
      <p:bldP spid="35932" grpId="0" autoUpdateAnimBg="0"/>
      <p:bldP spid="35936" grpId="0" autoUpdateAnimBg="0"/>
      <p:bldP spid="35937" grpId="0" autoUpdateAnimBg="0"/>
      <p:bldP spid="35938" grpId="0" autoUpdateAnimBg="0"/>
      <p:bldP spid="35943" grpId="0" autoUpdateAnimBg="0"/>
      <p:bldP spid="35946" grpId="0" autoUpdateAnimBg="0"/>
      <p:bldP spid="3594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9E23-0DE4-4C7C-89FF-AA50EE0411A3}" type="slidenum">
              <a:rPr lang="en-US"/>
              <a:pPr/>
              <a:t>21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r>
              <a:rPr lang="en-GB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Overview </a:t>
            </a:r>
            <a:endParaRPr lang="en-US" sz="4000" b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620713"/>
            <a:ext cx="8147050" cy="377666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GB" sz="160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 u="sng">
                <a:solidFill>
                  <a:srgbClr val="FF0000"/>
                </a:solidFill>
                <a:latin typeface="Calibri" pitchFamily="34" charset="0"/>
              </a:rPr>
              <a:t>Definition</a:t>
            </a:r>
            <a:r>
              <a:rPr lang="en-GB" sz="1600">
                <a:latin typeface="Calibri" pitchFamily="34" charset="0"/>
              </a:rPr>
              <a:t>: </a:t>
            </a:r>
            <a:r>
              <a:rPr lang="en-GB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Factors which make it cheaper for larger companies to produce goods than smaller ones </a:t>
            </a:r>
          </a:p>
          <a:p>
            <a:pPr>
              <a:lnSpc>
                <a:spcPct val="90000"/>
              </a:lnSpc>
            </a:pPr>
            <a:r>
              <a:rPr lang="en-GB" sz="1600">
                <a:latin typeface="Calibri" pitchFamily="34" charset="0"/>
              </a:rPr>
              <a:t>Cost Relationship </a:t>
            </a:r>
          </a:p>
          <a:p>
            <a:pPr>
              <a:lnSpc>
                <a:spcPct val="90000"/>
              </a:lnSpc>
            </a:pPr>
            <a:endParaRPr lang="en-GB" sz="1600">
              <a:latin typeface="Calibri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sz="1600" b="1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>
                <a:latin typeface="Calibri" pitchFamily="34" charset="0"/>
              </a:rPr>
              <a:t>Cost advantages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>
                <a:latin typeface="Calibri" pitchFamily="34" charset="0"/>
              </a:rPr>
              <a:t>exploited by expanding production</a:t>
            </a:r>
          </a:p>
          <a:p>
            <a:pPr>
              <a:lnSpc>
                <a:spcPct val="90000"/>
              </a:lnSpc>
            </a:pPr>
            <a:r>
              <a:rPr lang="en-GB" sz="1600">
                <a:latin typeface="Calibri" pitchFamily="34" charset="0"/>
              </a:rPr>
              <a:t>EOS represent a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 b="1">
                <a:solidFill>
                  <a:srgbClr val="FF0000"/>
                </a:solidFill>
                <a:latin typeface="Calibri" pitchFamily="34" charset="0"/>
              </a:rPr>
              <a:t>movement </a:t>
            </a:r>
            <a:r>
              <a:rPr lang="en-GB" sz="1600">
                <a:latin typeface="Calibri" pitchFamily="34" charset="0"/>
              </a:rPr>
              <a:t>along the LRAC Curve</a:t>
            </a:r>
            <a:r>
              <a:rPr lang="en-GB" sz="1600" b="1">
                <a:latin typeface="Calibri" pitchFamily="34" charset="0"/>
              </a:rPr>
              <a:t>  </a:t>
            </a:r>
          </a:p>
          <a:p>
            <a:pPr>
              <a:lnSpc>
                <a:spcPct val="90000"/>
              </a:lnSpc>
            </a:pPr>
            <a:r>
              <a:rPr lang="en-GB" sz="1600">
                <a:latin typeface="Calibri" pitchFamily="34" charset="0"/>
              </a:rPr>
              <a:t>‘Learning by Doing’ represent a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 b="1">
                <a:solidFill>
                  <a:srgbClr val="FF0000"/>
                </a:solidFill>
                <a:latin typeface="Calibri" pitchFamily="34" charset="0"/>
              </a:rPr>
              <a:t>shift </a:t>
            </a:r>
            <a:r>
              <a:rPr lang="en-GB" sz="1600">
                <a:latin typeface="Calibri" pitchFamily="34" charset="0"/>
              </a:rPr>
              <a:t>in the LRAC Curve</a:t>
            </a:r>
          </a:p>
          <a:p>
            <a:pPr>
              <a:lnSpc>
                <a:spcPct val="90000"/>
              </a:lnSpc>
            </a:pPr>
            <a:r>
              <a:rPr lang="en-GB" sz="1600">
                <a:latin typeface="Calibri" pitchFamily="34" charset="0"/>
              </a:rPr>
              <a:t>Pre-MES (technical optimum), firms do </a:t>
            </a:r>
            <a:r>
              <a:rPr lang="en-GB" sz="1600" u="sng">
                <a:latin typeface="Calibri" pitchFamily="34" charset="0"/>
              </a:rPr>
              <a:t>not</a:t>
            </a:r>
            <a:r>
              <a:rPr lang="en-GB" sz="1600">
                <a:latin typeface="Calibri" pitchFamily="34" charset="0"/>
              </a:rPr>
              <a:t> operate at the lowest point on AC curve</a:t>
            </a:r>
          </a:p>
          <a:p>
            <a:pPr>
              <a:lnSpc>
                <a:spcPct val="90000"/>
              </a:lnSpc>
            </a:pPr>
            <a:r>
              <a:rPr lang="en-GB" sz="1600">
                <a:latin typeface="Calibri" pitchFamily="34" charset="0"/>
              </a:rPr>
              <a:t>Minimum Efficient Scale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 b="1">
                <a:solidFill>
                  <a:srgbClr val="FF6600"/>
                </a:solidFill>
                <a:latin typeface="Calibri" pitchFamily="34" charset="0"/>
              </a:rPr>
              <a:t>(MES)</a:t>
            </a:r>
            <a:r>
              <a:rPr lang="en-GB" sz="1600" b="1">
                <a:latin typeface="Calibri" pitchFamily="34" charset="0"/>
              </a:rPr>
              <a:t> = </a:t>
            </a:r>
            <a:r>
              <a:rPr lang="en-GB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Scale of production where internal EOS are fully exploited</a:t>
            </a:r>
          </a:p>
          <a:p>
            <a:pPr>
              <a:lnSpc>
                <a:spcPct val="90000"/>
              </a:lnSpc>
            </a:pPr>
            <a:r>
              <a:rPr lang="en-GB" sz="1600">
                <a:latin typeface="Calibri" pitchFamily="34" charset="0"/>
              </a:rPr>
              <a:t>Importance of EOS in Macro?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 b="1">
                <a:solidFill>
                  <a:srgbClr val="FF0000"/>
                </a:solidFill>
                <a:latin typeface="Calibri" pitchFamily="34" charset="0"/>
              </a:rPr>
              <a:t>Countries trade to achieve EOS</a:t>
            </a:r>
          </a:p>
          <a:p>
            <a:pPr>
              <a:lnSpc>
                <a:spcPct val="90000"/>
              </a:lnSpc>
            </a:pPr>
            <a:r>
              <a:rPr lang="en-GB" sz="1600">
                <a:latin typeface="Calibri" pitchFamily="34" charset="0"/>
              </a:rPr>
              <a:t>EOS are exhibited both</a:t>
            </a:r>
            <a:r>
              <a:rPr lang="en-GB" sz="1600" b="1">
                <a:solidFill>
                  <a:srgbClr val="FF0000"/>
                </a:solidFill>
                <a:latin typeface="Calibri" pitchFamily="34" charset="0"/>
              </a:rPr>
              <a:t> Internally </a:t>
            </a:r>
            <a:r>
              <a:rPr lang="en-GB" sz="1600">
                <a:latin typeface="Calibri" pitchFamily="34" charset="0"/>
              </a:rPr>
              <a:t>(within the firm)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>
                <a:latin typeface="Calibri" pitchFamily="34" charset="0"/>
              </a:rPr>
              <a:t>and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 b="1">
                <a:solidFill>
                  <a:srgbClr val="0000CC"/>
                </a:solidFill>
                <a:latin typeface="Calibri" pitchFamily="34" charset="0"/>
              </a:rPr>
              <a:t>Externally</a:t>
            </a:r>
            <a:r>
              <a:rPr lang="en-GB" sz="1600" b="1">
                <a:latin typeface="Calibri" pitchFamily="34" charset="0"/>
              </a:rPr>
              <a:t> </a:t>
            </a:r>
            <a:r>
              <a:rPr lang="en-GB" sz="1600">
                <a:latin typeface="Calibri" pitchFamily="34" charset="0"/>
              </a:rPr>
              <a:t>(outside the firm, impacting the overall industry) </a:t>
            </a:r>
          </a:p>
          <a:p>
            <a:pPr>
              <a:lnSpc>
                <a:spcPct val="90000"/>
              </a:lnSpc>
            </a:pPr>
            <a:endParaRPr lang="en-GB" sz="1600">
              <a:latin typeface="Calibri" pitchFamily="34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419475" y="1412875"/>
            <a:ext cx="2447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EOS</a:t>
            </a:r>
            <a:r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: </a:t>
            </a:r>
            <a:r>
              <a:rPr lang="en-GB" sz="1400">
                <a:latin typeface="Calibri" pitchFamily="34" charset="0"/>
                <a:cs typeface="Times New Roman" pitchFamily="18" charset="0"/>
              </a:rPr>
              <a:t>If AC </a:t>
            </a:r>
            <a:r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&gt; </a:t>
            </a:r>
            <a:r>
              <a:rPr lang="en-GB" sz="1400">
                <a:latin typeface="Calibri" pitchFamily="34" charset="0"/>
                <a:cs typeface="Times New Roman" pitchFamily="18" charset="0"/>
              </a:rPr>
              <a:t>MC  </a:t>
            </a:r>
            <a:r>
              <a:rPr lang="en-GB" sz="1400" b="1" i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or</a:t>
            </a:r>
            <a:r>
              <a:rPr lang="en-GB" sz="1400">
                <a:latin typeface="Calibri" pitchFamily="34" charset="0"/>
              </a:rPr>
              <a:t>  AC/MC </a:t>
            </a:r>
            <a:r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&lt;</a:t>
            </a:r>
            <a:r>
              <a:rPr lang="en-GB" sz="1400">
                <a:latin typeface="Calibri" pitchFamily="34" charset="0"/>
              </a:rPr>
              <a:t> 1</a:t>
            </a:r>
            <a:endParaRPr lang="en-GB" sz="14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2555875" y="1557338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2987675" y="15573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2987675" y="18446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2987675" y="15573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3419475" y="1700213"/>
            <a:ext cx="2447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DOS</a:t>
            </a:r>
            <a:r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: </a:t>
            </a:r>
            <a:r>
              <a:rPr lang="en-GB" sz="1400">
                <a:latin typeface="Calibri" pitchFamily="34" charset="0"/>
                <a:cs typeface="Times New Roman" pitchFamily="18" charset="0"/>
              </a:rPr>
              <a:t>If AC </a:t>
            </a:r>
            <a:r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&lt;</a:t>
            </a:r>
            <a:r>
              <a:rPr lang="en-GB" sz="1400">
                <a:latin typeface="Calibri" pitchFamily="34" charset="0"/>
                <a:cs typeface="Times New Roman" pitchFamily="18" charset="0"/>
              </a:rPr>
              <a:t> MC  </a:t>
            </a:r>
            <a:r>
              <a:rPr lang="en-GB" sz="1400" b="1" i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or</a:t>
            </a:r>
            <a:r>
              <a:rPr lang="en-GB" sz="1400">
                <a:latin typeface="Calibri" pitchFamily="34" charset="0"/>
              </a:rPr>
              <a:t>  AC/MC </a:t>
            </a:r>
            <a:r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&gt;</a:t>
            </a:r>
            <a:r>
              <a:rPr lang="en-GB" sz="1400">
                <a:latin typeface="Calibri" pitchFamily="34" charset="0"/>
              </a:rPr>
              <a:t> 1</a:t>
            </a:r>
            <a:endParaRPr lang="en-GB" sz="14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2411413" y="4797425"/>
            <a:ext cx="309721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 b="1">
                <a:latin typeface="Calibri" pitchFamily="34" charset="0"/>
              </a:rPr>
              <a:t>                            C(q) = FC + cq</a:t>
            </a:r>
          </a:p>
          <a:p>
            <a:pPr algn="ctr"/>
            <a:r>
              <a:rPr lang="en-GB" sz="18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AC</a:t>
            </a:r>
            <a:r>
              <a:rPr lang="en-GB" sz="1800" b="1">
                <a:latin typeface="Calibri" pitchFamily="34" charset="0"/>
              </a:rPr>
              <a:t>   </a:t>
            </a:r>
            <a:r>
              <a:rPr lang="en-GB" sz="1600" i="1">
                <a:latin typeface="Calibri" pitchFamily="34" charset="0"/>
              </a:rPr>
              <a:t>therefore</a:t>
            </a:r>
            <a:r>
              <a:rPr lang="en-GB" sz="1800">
                <a:latin typeface="Calibri" pitchFamily="34" charset="0"/>
              </a:rPr>
              <a:t> </a:t>
            </a:r>
            <a:r>
              <a:rPr lang="en-GB" sz="1400" b="1">
                <a:latin typeface="Calibri" pitchFamily="34" charset="0"/>
              </a:rPr>
              <a:t>   </a:t>
            </a:r>
            <a:r>
              <a:rPr lang="en-GB" sz="1800" b="1">
                <a:latin typeface="Calibri" pitchFamily="34" charset="0"/>
              </a:rPr>
              <a:t>AC(q) = </a:t>
            </a:r>
            <a:r>
              <a:rPr lang="en-GB" sz="1800" b="1">
                <a:solidFill>
                  <a:srgbClr val="0000CC"/>
                </a:solidFill>
                <a:latin typeface="Calibri" pitchFamily="34" charset="0"/>
              </a:rPr>
              <a:t>F/q</a:t>
            </a:r>
            <a:r>
              <a:rPr lang="en-GB" sz="1800" b="1">
                <a:latin typeface="Calibri" pitchFamily="34" charset="0"/>
              </a:rPr>
              <a:t> + c</a:t>
            </a:r>
            <a:r>
              <a:rPr lang="en-GB" sz="2400"/>
              <a:t> </a:t>
            </a: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1403350" y="5661025"/>
            <a:ext cx="593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8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Economies of scale exist where average cost (AC) is declining</a:t>
            </a:r>
            <a:endParaRPr lang="en-US" sz="1800" b="1" i="1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utoUpdateAnimBg="0"/>
      <p:bldP spid="19471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6304</TotalTime>
  <Words>2005</Words>
  <Application>Microsoft Office PowerPoint</Application>
  <PresentationFormat>On-screen Show (4:3)</PresentationFormat>
  <Paragraphs>524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Economics 101 (#3)  Economy of Scale </vt:lpstr>
      <vt:lpstr>Outline</vt:lpstr>
      <vt:lpstr>Slide 3</vt:lpstr>
      <vt:lpstr>Slide 4</vt:lpstr>
      <vt:lpstr>Definition  </vt:lpstr>
      <vt:lpstr>Definition</vt:lpstr>
      <vt:lpstr>Definition</vt:lpstr>
      <vt:lpstr>Definition</vt:lpstr>
      <vt:lpstr>Short Run Average Cost (SRAC)</vt:lpstr>
      <vt:lpstr>Short Run Average Cost (SRAC)</vt:lpstr>
      <vt:lpstr>Long Run Average Cost (LRAC) </vt:lpstr>
      <vt:lpstr>Long Run Average Cost (LRAC)</vt:lpstr>
      <vt:lpstr>Long Run Average Cost (LRAC) </vt:lpstr>
      <vt:lpstr>Long Run Average Cost (LRAC) </vt:lpstr>
      <vt:lpstr>Long Run Average Cost (LRAC) </vt:lpstr>
      <vt:lpstr>  Internal  Vs  External Economies </vt:lpstr>
      <vt:lpstr>Internal Economies/Diseconomies of Scale</vt:lpstr>
      <vt:lpstr>Internal Economies/Diseconomies of Scale</vt:lpstr>
      <vt:lpstr>External Economies/Diseconomies of Scale</vt:lpstr>
      <vt:lpstr>Slide 20</vt:lpstr>
      <vt:lpstr>Overview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Economies of Scale</dc:title>
  <dc:creator>Darren Lawlor</dc:creator>
  <cp:lastModifiedBy>Darren</cp:lastModifiedBy>
  <cp:revision>143</cp:revision>
  <dcterms:created xsi:type="dcterms:W3CDTF">2010-06-16T21:15:26Z</dcterms:created>
  <dcterms:modified xsi:type="dcterms:W3CDTF">2011-08-30T17:00:28Z</dcterms:modified>
</cp:coreProperties>
</file>